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101"/>
  </p:notesMasterIdLst>
  <p:sldIdLst>
    <p:sldId id="256" r:id="rId2"/>
    <p:sldId id="260" r:id="rId3"/>
    <p:sldId id="261" r:id="rId4"/>
    <p:sldId id="262"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351" r:id="rId34"/>
    <p:sldId id="292" r:id="rId35"/>
    <p:sldId id="293" r:id="rId36"/>
    <p:sldId id="294" r:id="rId37"/>
    <p:sldId id="295" r:id="rId38"/>
    <p:sldId id="296" r:id="rId39"/>
    <p:sldId id="297" r:id="rId40"/>
    <p:sldId id="298" r:id="rId41"/>
    <p:sldId id="352" r:id="rId42"/>
    <p:sldId id="299" r:id="rId43"/>
    <p:sldId id="353" r:id="rId44"/>
    <p:sldId id="300" r:id="rId45"/>
    <p:sldId id="301" r:id="rId46"/>
    <p:sldId id="302" r:id="rId47"/>
    <p:sldId id="303" r:id="rId48"/>
    <p:sldId id="304" r:id="rId49"/>
    <p:sldId id="305" r:id="rId50"/>
    <p:sldId id="354" r:id="rId51"/>
    <p:sldId id="306" r:id="rId52"/>
    <p:sldId id="307" r:id="rId53"/>
    <p:sldId id="309" r:id="rId54"/>
    <p:sldId id="355" r:id="rId55"/>
    <p:sldId id="310" r:id="rId56"/>
    <p:sldId id="311" r:id="rId57"/>
    <p:sldId id="312" r:id="rId58"/>
    <p:sldId id="313" r:id="rId59"/>
    <p:sldId id="356" r:id="rId60"/>
    <p:sldId id="314" r:id="rId61"/>
    <p:sldId id="315" r:id="rId62"/>
    <p:sldId id="316" r:id="rId63"/>
    <p:sldId id="317" r:id="rId64"/>
    <p:sldId id="357" r:id="rId65"/>
    <p:sldId id="358" r:id="rId66"/>
    <p:sldId id="318" r:id="rId67"/>
    <p:sldId id="319" r:id="rId68"/>
    <p:sldId id="359" r:id="rId69"/>
    <p:sldId id="320" r:id="rId70"/>
    <p:sldId id="321" r:id="rId71"/>
    <p:sldId id="322" r:id="rId72"/>
    <p:sldId id="323" r:id="rId73"/>
    <p:sldId id="324" r:id="rId74"/>
    <p:sldId id="325" r:id="rId75"/>
    <p:sldId id="326" r:id="rId76"/>
    <p:sldId id="327" r:id="rId77"/>
    <p:sldId id="328" r:id="rId78"/>
    <p:sldId id="360" r:id="rId79"/>
    <p:sldId id="329" r:id="rId80"/>
    <p:sldId id="330" r:id="rId81"/>
    <p:sldId id="331" r:id="rId82"/>
    <p:sldId id="332" r:id="rId83"/>
    <p:sldId id="333" r:id="rId84"/>
    <p:sldId id="334" r:id="rId85"/>
    <p:sldId id="335" r:id="rId86"/>
    <p:sldId id="336" r:id="rId87"/>
    <p:sldId id="337" r:id="rId88"/>
    <p:sldId id="339" r:id="rId89"/>
    <p:sldId id="338" r:id="rId90"/>
    <p:sldId id="340" r:id="rId91"/>
    <p:sldId id="341" r:id="rId92"/>
    <p:sldId id="342" r:id="rId93"/>
    <p:sldId id="343" r:id="rId94"/>
    <p:sldId id="344" r:id="rId95"/>
    <p:sldId id="345" r:id="rId96"/>
    <p:sldId id="346" r:id="rId97"/>
    <p:sldId id="347" r:id="rId98"/>
    <p:sldId id="348" r:id="rId99"/>
    <p:sldId id="349"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0468"/>
    <a:srgbClr val="74AA84"/>
    <a:srgbClr val="6600FF"/>
    <a:srgbClr val="FFFFFF"/>
    <a:srgbClr val="254729"/>
    <a:srgbClr val="333300"/>
    <a:srgbClr val="003300"/>
    <a:srgbClr val="993300"/>
    <a:srgbClr val="0066CC"/>
    <a:srgbClr val="76AA8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autoAdjust="0"/>
  </p:normalViewPr>
  <p:slideViewPr>
    <p:cSldViewPr>
      <p:cViewPr>
        <p:scale>
          <a:sx n="68" d="100"/>
          <a:sy n="68" d="100"/>
        </p:scale>
        <p:origin x="-144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1CF0F-B2CA-4576-A569-987EE0B40C83}" type="datetimeFigureOut">
              <a:rPr lang="en-US" smtClean="0"/>
              <a:pPr/>
              <a:t>4/8/2022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6E2E6-364A-4186-BDD9-BDCA1CB9D974}" type="slidenum">
              <a:rPr lang="en-US" smtClean="0"/>
              <a:pPr/>
              <a:t>‹#›</a:t>
            </a:fld>
            <a:endParaRPr lang="en-US" dirty="0"/>
          </a:p>
        </p:txBody>
      </p:sp>
    </p:spTree>
    <p:extLst>
      <p:ext uri="{BB962C8B-B14F-4D97-AF65-F5344CB8AC3E}">
        <p14:creationId xmlns:p14="http://schemas.microsoft.com/office/powerpoint/2010/main" xmlns="" val="26316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16E2E6-364A-4186-BDD9-BDCA1CB9D974}"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16E2E6-364A-4186-BDD9-BDCA1CB9D974}" type="slidenum">
              <a:rPr lang="en-US" smtClean="0"/>
              <a:pPr/>
              <a:t>80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642DAED-E854-4B77-9650-56DB29A9D378}" type="datetime1">
              <a:rPr lang="en-US" smtClean="0"/>
              <a:pPr/>
              <a:t>4/8/2022</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9749DB-CD6C-413A-8321-489331CDD761}" type="datetime1">
              <a:rPr lang="en-US" smtClean="0"/>
              <a:pPr/>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A62CB7-D7D1-4B89-A01F-E765BA747DC0}" type="datetime1">
              <a:rPr lang="en-US" smtClean="0"/>
              <a:pPr/>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32D315-2ACF-4185-811D-50E9EF52A689}" type="datetime1">
              <a:rPr lang="en-US" smtClean="0"/>
              <a:pPr/>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C778441-81A5-4927-BD1E-23E8F9DB9031}" type="datetime1">
              <a:rPr lang="en-US" smtClean="0"/>
              <a:pPr/>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36A3A95-7594-43DB-BE64-27312CC6BFF1}" type="datetime1">
              <a:rPr lang="en-US" smtClean="0"/>
              <a:pPr/>
              <a:t>4/8/2022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833ED62-7EDA-40F5-BF56-8723A7BB665D}" type="datetime1">
              <a:rPr lang="en-US" smtClean="0"/>
              <a:pPr/>
              <a:t>4/8/2022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AFDAAFC-66D8-4363-A754-2179A4040551}" type="datetime1">
              <a:rPr lang="en-US" smtClean="0"/>
              <a:pPr/>
              <a:t>4/8/2022</a:t>
            </a:fld>
            <a:endParaRPr lang="en-US" dirty="0"/>
          </a:p>
        </p:txBody>
      </p:sp>
      <p:sp>
        <p:nvSpPr>
          <p:cNvPr id="8" name="Slide Number Placeholder 7"/>
          <p:cNvSpPr>
            <a:spLocks noGrp="1"/>
          </p:cNvSpPr>
          <p:nvPr>
            <p:ph type="sldNum" sz="quarter" idx="11"/>
          </p:nvPr>
        </p:nvSpPr>
        <p:spPr/>
        <p:txBody>
          <a:bodyPr/>
          <a:lstStyle/>
          <a:p>
            <a:fld id="{932B644A-7D7A-4224-8B7F-8BA38611A94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80322-35A6-485F-8D98-E03425763C4C}" type="datetime1">
              <a:rPr lang="en-US" smtClean="0"/>
              <a:pPr/>
              <a:t>4/8/2022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EB807B-8A4E-40AC-8817-B25CE1A37E20}" type="datetime1">
              <a:rPr lang="en-US" smtClean="0"/>
              <a:pPr/>
              <a:t>4/8/2022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932B644A-7D7A-4224-8B7F-8BA38611A94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DAB3B4B2-1B61-4AF3-B43E-3CDEA128E39C}" type="datetime1">
              <a:rPr lang="en-US" smtClean="0"/>
              <a:pPr/>
              <a:t>4/8/2022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2B644A-7D7A-4224-8B7F-8BA38611A94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68324287-368F-4C67-817A-8401D6FA67EB}" type="datetime1">
              <a:rPr lang="en-US" smtClean="0"/>
              <a:pPr/>
              <a:t>4/8/2022</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32B644A-7D7A-4224-8B7F-8BA38611A94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0"/>
            <a:ext cx="8305800" cy="1828800"/>
          </a:xfrm>
          <a:noFill/>
        </p:spPr>
        <p:txBody>
          <a:bodyPr>
            <a:normAutofit/>
          </a:bodyPr>
          <a:lstStyle/>
          <a:p>
            <a:r>
              <a:rPr lang="en-US" sz="4400" b="0" cap="none" dirty="0" smtClean="0">
                <a:ln w="18415" cmpd="sng">
                  <a:solidFill>
                    <a:srgbClr val="FFFFFF"/>
                  </a:solidFill>
                  <a:prstDash val="solid"/>
                </a:ln>
                <a:solidFill>
                  <a:srgbClr val="FFC000"/>
                </a:solidFill>
                <a:effectLst>
                  <a:outerShdw blurRad="63500" dir="3600000" algn="tl" rotWithShape="0">
                    <a:srgbClr val="000000">
                      <a:alpha val="70000"/>
                    </a:srgbClr>
                  </a:outerShdw>
                </a:effectLst>
                <a:latin typeface="Times New Roman" pitchFamily="18" charset="0"/>
                <a:ea typeface="Batang" pitchFamily="18" charset="-127"/>
                <a:cs typeface="Times New Roman" pitchFamily="18" charset="0"/>
              </a:rPr>
              <a:t>Direct filling gold: cavity design</a:t>
            </a:r>
            <a:br>
              <a:rPr lang="en-US" sz="4400" b="0" cap="none" dirty="0" smtClean="0">
                <a:ln w="18415" cmpd="sng">
                  <a:solidFill>
                    <a:srgbClr val="FFFFFF"/>
                  </a:solidFill>
                  <a:prstDash val="solid"/>
                </a:ln>
                <a:solidFill>
                  <a:srgbClr val="FFC000"/>
                </a:solidFill>
                <a:effectLst>
                  <a:outerShdw blurRad="63500" dir="3600000" algn="tl" rotWithShape="0">
                    <a:srgbClr val="000000">
                      <a:alpha val="70000"/>
                    </a:srgbClr>
                  </a:outerShdw>
                </a:effectLst>
                <a:latin typeface="Times New Roman" pitchFamily="18" charset="0"/>
                <a:ea typeface="Batang" pitchFamily="18" charset="-127"/>
                <a:cs typeface="Times New Roman" pitchFamily="18" charset="0"/>
              </a:rPr>
            </a:br>
            <a:r>
              <a:rPr lang="en-US" sz="4400" b="0" cap="none" dirty="0" smtClean="0">
                <a:ln w="18415" cmpd="sng">
                  <a:solidFill>
                    <a:srgbClr val="FFFFFF"/>
                  </a:solidFill>
                  <a:prstDash val="solid"/>
                </a:ln>
                <a:solidFill>
                  <a:srgbClr val="FFC000"/>
                </a:solidFill>
                <a:effectLst>
                  <a:outerShdw blurRad="63500" dir="3600000" algn="tl" rotWithShape="0">
                    <a:srgbClr val="000000">
                      <a:alpha val="70000"/>
                    </a:srgbClr>
                  </a:outerShdw>
                </a:effectLst>
                <a:latin typeface="Times New Roman" pitchFamily="18" charset="0"/>
                <a:ea typeface="Batang" pitchFamily="18" charset="-127"/>
                <a:cs typeface="Times New Roman" pitchFamily="18" charset="0"/>
              </a:rPr>
              <a:t> and compaction methods</a:t>
            </a:r>
            <a:endParaRPr lang="en-US" sz="4400" b="0" cap="none"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Times New Roman" pitchFamily="18" charset="0"/>
              <a:ea typeface="Batang" pitchFamily="18" charset="-127"/>
              <a:cs typeface="Times New Roman" pitchFamily="18" charset="0"/>
            </a:endParaRPr>
          </a:p>
        </p:txBody>
      </p:sp>
      <p:pic>
        <p:nvPicPr>
          <p:cNvPr id="4" name="Picture 3" descr="Affinity-Dental-Gold-Fillings-637x522.jpg"/>
          <p:cNvPicPr>
            <a:picLocks noChangeAspect="1"/>
          </p:cNvPicPr>
          <p:nvPr/>
        </p:nvPicPr>
        <p:blipFill>
          <a:blip r:embed="rId3"/>
          <a:stretch>
            <a:fillRect/>
          </a:stretch>
        </p:blipFill>
        <p:spPr>
          <a:xfrm>
            <a:off x="1981200" y="2209800"/>
            <a:ext cx="4800600" cy="3933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4"/>
          <p:cNvSpPr>
            <a:spLocks noGrp="1"/>
          </p:cNvSpPr>
          <p:nvPr>
            <p:ph type="sldNum" sz="quarter" idx="12"/>
          </p:nvPr>
        </p:nvSpPr>
        <p:spPr/>
        <p:txBody>
          <a:bodyPr/>
          <a:lstStyle/>
          <a:p>
            <a:fld id="{932B644A-7D7A-4224-8B7F-8BA38611A949}" type="slidenum">
              <a:rPr lang="en-US" sz="1800" smtClean="0">
                <a:solidFill>
                  <a:srgbClr val="FFFF00"/>
                </a:solidFill>
              </a:rPr>
              <a:pPr/>
              <a:t>1</a:t>
            </a:fld>
            <a:endParaRPr lang="en-US" sz="18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447800"/>
            <a:ext cx="7696200" cy="4373563"/>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2. Erosion areas</a:t>
            </a:r>
          </a:p>
          <a:p>
            <a:pPr>
              <a:lnSpc>
                <a:spcPct val="150000"/>
              </a:lnSpc>
              <a:buNone/>
            </a:pPr>
            <a:r>
              <a:rPr lang="en-US" sz="2400" dirty="0" smtClean="0">
                <a:solidFill>
                  <a:srgbClr val="FFC000"/>
                </a:solidFill>
                <a:latin typeface="Times New Roman" pitchFamily="18" charset="0"/>
                <a:cs typeface="Times New Roman" pitchFamily="18" charset="0"/>
              </a:rPr>
              <a:t>3. Atypical lesions:</a:t>
            </a:r>
          </a:p>
          <a:p>
            <a:pPr marL="969963" indent="-336550" algn="just">
              <a:lnSpc>
                <a:spcPct val="150000"/>
              </a:lnSpc>
              <a:buFont typeface="Wingdings" pitchFamily="2" charset="2"/>
              <a:buChar char="Ø"/>
            </a:pPr>
            <a:r>
              <a:rPr lang="en-US" sz="2400" dirty="0" smtClean="0">
                <a:latin typeface="Times New Roman" pitchFamily="18" charset="0"/>
                <a:cs typeface="Times New Roman" pitchFamily="18" charset="0"/>
              </a:rPr>
              <a:t>Proximal lesions on teeth adjacent to crown preparations.</a:t>
            </a:r>
          </a:p>
          <a:p>
            <a:pPr marL="969963" indent="-336550" algn="just">
              <a:lnSpc>
                <a:spcPct val="150000"/>
              </a:lnSpc>
              <a:buFont typeface="Wingdings" pitchFamily="2" charset="2"/>
              <a:buChar char="Ø"/>
            </a:pPr>
            <a:r>
              <a:rPr lang="en-US" sz="2400" dirty="0" smtClean="0">
                <a:latin typeface="Times New Roman" pitchFamily="18" charset="0"/>
                <a:cs typeface="Times New Roman" pitchFamily="18" charset="0"/>
              </a:rPr>
              <a:t>Vent holes in crowns and defective inlay crown margins can be effectively repaired with direct gold.</a:t>
            </a:r>
          </a:p>
          <a:p>
            <a:pPr marL="858838" indent="-225425" algn="just">
              <a:lnSpc>
                <a:spcPct val="150000"/>
              </a:lnSpc>
              <a:buFont typeface="Wingdings" pitchFamily="2" charset="2"/>
              <a:buChar char="Ø"/>
            </a:pPr>
            <a:r>
              <a:rPr lang="en-US" sz="2400" dirty="0" smtClean="0">
                <a:latin typeface="Times New Roman" pitchFamily="18" charset="0"/>
                <a:cs typeface="Times New Roman" pitchFamily="18" charset="0"/>
              </a:rPr>
              <a:t> Class VI lesions (cusps tips) and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edges.</a:t>
            </a:r>
          </a:p>
          <a:p>
            <a:pPr marL="858838" indent="-225425" algn="just">
              <a:lnSpc>
                <a:spcPct val="150000"/>
              </a:lnSpc>
              <a:buFont typeface="Wingdings" pitchFamily="2" charset="2"/>
              <a:buChar char="Ø"/>
            </a:pPr>
            <a:r>
              <a:rPr lang="en-US" sz="2400" dirty="0" smtClean="0">
                <a:latin typeface="Times New Roman" pitchFamily="18" charset="0"/>
                <a:cs typeface="Times New Roman" pitchFamily="18" charset="0"/>
              </a:rPr>
              <a:t> Retrograde root canal  filling material.</a:t>
            </a:r>
          </a:p>
          <a:p>
            <a:pPr>
              <a:lnSpc>
                <a:spcPct val="150000"/>
              </a:lnSpc>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Indications</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10</a:t>
            </a:fld>
            <a:endParaRPr lang="en-US" dirty="0"/>
          </a:p>
        </p:txBody>
      </p:sp>
      <p:pic>
        <p:nvPicPr>
          <p:cNvPr id="6" name="Picture 5" descr="4-fig-5.jpg"/>
          <p:cNvPicPr>
            <a:picLocks noChangeAspect="1"/>
          </p:cNvPicPr>
          <p:nvPr/>
        </p:nvPicPr>
        <p:blipFill>
          <a:blip r:embed="rId2"/>
          <a:srcRect r="2963" b="6249"/>
          <a:stretch>
            <a:fillRect/>
          </a:stretch>
        </p:blipFill>
        <p:spPr>
          <a:xfrm>
            <a:off x="1143000" y="1143000"/>
            <a:ext cx="2495550" cy="250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Class 6 caries.png"/>
          <p:cNvPicPr>
            <a:picLocks noChangeAspect="1"/>
          </p:cNvPicPr>
          <p:nvPr/>
        </p:nvPicPr>
        <p:blipFill>
          <a:blip r:embed="rId3"/>
          <a:stretch>
            <a:fillRect/>
          </a:stretch>
        </p:blipFill>
        <p:spPr>
          <a:xfrm>
            <a:off x="4267200" y="1295400"/>
            <a:ext cx="3048000" cy="2105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371600"/>
            <a:ext cx="8305800" cy="4373563"/>
          </a:xfrm>
        </p:spPr>
        <p:txBody>
          <a:bodyPr>
            <a:noAutofit/>
          </a:bodyPr>
          <a:lstStyle/>
          <a:p>
            <a:pPr>
              <a:lnSpc>
                <a:spcPct val="150000"/>
              </a:lnSpc>
              <a:buNone/>
            </a:pPr>
            <a:r>
              <a:rPr lang="en-US" sz="2400" dirty="0" smtClean="0">
                <a:latin typeface="Times New Roman" pitchFamily="18" charset="0"/>
                <a:cs typeface="Times New Roman" pitchFamily="18" charset="0"/>
              </a:rPr>
              <a:t>1. Teeth with very large pulp chambers</a:t>
            </a:r>
          </a:p>
          <a:p>
            <a:pPr>
              <a:lnSpc>
                <a:spcPct val="150000"/>
              </a:lnSpc>
              <a:buNone/>
            </a:pPr>
            <a:r>
              <a:rPr lang="en-US" sz="2400" dirty="0" smtClean="0">
                <a:latin typeface="Times New Roman" pitchFamily="18" charset="0"/>
                <a:cs typeface="Times New Roman" pitchFamily="18" charset="0"/>
              </a:rPr>
              <a:t>2. Severely </a:t>
            </a:r>
            <a:r>
              <a:rPr lang="en-US" sz="2400" dirty="0" err="1" smtClean="0">
                <a:latin typeface="Times New Roman" pitchFamily="18" charset="0"/>
                <a:cs typeface="Times New Roman" pitchFamily="18" charset="0"/>
              </a:rPr>
              <a:t>periodontally</a:t>
            </a:r>
            <a:r>
              <a:rPr lang="en-US" sz="2400" dirty="0" smtClean="0">
                <a:latin typeface="Times New Roman" pitchFamily="18" charset="0"/>
                <a:cs typeface="Times New Roman" pitchFamily="18" charset="0"/>
              </a:rPr>
              <a:t> weakened teeth</a:t>
            </a:r>
          </a:p>
          <a:p>
            <a:pPr>
              <a:lnSpc>
                <a:spcPct val="150000"/>
              </a:lnSpc>
              <a:buNone/>
            </a:pPr>
            <a:r>
              <a:rPr lang="en-US" sz="2400" dirty="0" smtClean="0">
                <a:latin typeface="Times New Roman" pitchFamily="18" charset="0"/>
                <a:cs typeface="Times New Roman" pitchFamily="18" charset="0"/>
              </a:rPr>
              <a:t>3. Large carious lesions</a:t>
            </a:r>
          </a:p>
          <a:p>
            <a:pPr>
              <a:lnSpc>
                <a:spcPct val="150000"/>
              </a:lnSpc>
              <a:buNone/>
            </a:pPr>
            <a:r>
              <a:rPr lang="en-US" sz="2400" dirty="0" smtClean="0">
                <a:latin typeface="Times New Roman" pitchFamily="18" charset="0"/>
                <a:cs typeface="Times New Roman" pitchFamily="18" charset="0"/>
              </a:rPr>
              <a:t>4.Handicapped, elderly or young patients</a:t>
            </a:r>
          </a:p>
          <a:p>
            <a:pPr>
              <a:lnSpc>
                <a:spcPct val="150000"/>
              </a:lnSpc>
              <a:buNone/>
            </a:pPr>
            <a:r>
              <a:rPr lang="en-US" sz="2400" dirty="0" smtClean="0">
                <a:latin typeface="Times New Roman" pitchFamily="18" charset="0"/>
                <a:cs typeface="Times New Roman" pitchFamily="18" charset="0"/>
              </a:rPr>
              <a:t>5. Psychologically unsound patients</a:t>
            </a:r>
          </a:p>
          <a:p>
            <a:pPr>
              <a:lnSpc>
                <a:spcPct val="150000"/>
              </a:lnSpc>
              <a:buNone/>
            </a:pPr>
            <a:r>
              <a:rPr lang="en-US" sz="2400" dirty="0" smtClean="0">
                <a:latin typeface="Times New Roman" pitchFamily="18" charset="0"/>
                <a:cs typeface="Times New Roman" pitchFamily="18" charset="0"/>
              </a:rPr>
              <a:t>6. When economics is a limiting factor</a:t>
            </a:r>
          </a:p>
          <a:p>
            <a:pPr>
              <a:lnSpc>
                <a:spcPct val="150000"/>
              </a:lnSpc>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Contraindications</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11</a:t>
            </a:fld>
            <a:endParaRPr lang="en-US" dirty="0"/>
          </a:p>
        </p:txBody>
      </p:sp>
      <p:pic>
        <p:nvPicPr>
          <p:cNvPr id="6" name="Picture 5" descr="toothanat2.gif"/>
          <p:cNvPicPr>
            <a:picLocks noChangeAspect="1"/>
          </p:cNvPicPr>
          <p:nvPr/>
        </p:nvPicPr>
        <p:blipFill>
          <a:blip r:embed="rId2"/>
          <a:stretch>
            <a:fillRect/>
          </a:stretch>
        </p:blipFill>
        <p:spPr>
          <a:xfrm>
            <a:off x="5791200" y="1143000"/>
            <a:ext cx="3170674" cy="1524000"/>
          </a:xfrm>
          <a:prstGeom prst="rect">
            <a:avLst/>
          </a:prstGeom>
          <a:ln>
            <a:noFill/>
          </a:ln>
          <a:effectLst>
            <a:softEdge rad="112500"/>
          </a:effectLst>
        </p:spPr>
      </p:pic>
      <p:pic>
        <p:nvPicPr>
          <p:cNvPr id="8" name="Picture 7" descr="a25fig02.jpg"/>
          <p:cNvPicPr>
            <a:picLocks noChangeAspect="1"/>
          </p:cNvPicPr>
          <p:nvPr/>
        </p:nvPicPr>
        <p:blipFill>
          <a:blip r:embed="rId3"/>
          <a:srcRect l="4198" t="10564" r="58142" b="19014"/>
          <a:stretch>
            <a:fillRect/>
          </a:stretch>
        </p:blipFill>
        <p:spPr>
          <a:xfrm>
            <a:off x="6019800" y="3581400"/>
            <a:ext cx="2819400" cy="190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524000"/>
            <a:ext cx="8305800" cy="4373563"/>
          </a:xfrm>
        </p:spPr>
        <p:txBody>
          <a:bodyPr>
            <a:noAutofit/>
          </a:bodyPr>
          <a:lstStyle/>
          <a:p>
            <a:pPr>
              <a:lnSpc>
                <a:spcPct val="150000"/>
              </a:lnSpc>
              <a:buNone/>
            </a:pPr>
            <a:r>
              <a:rPr lang="en-US" sz="2400" dirty="0" smtClean="0">
                <a:latin typeface="Times New Roman" pitchFamily="18" charset="0"/>
                <a:cs typeface="Times New Roman" pitchFamily="18" charset="0"/>
              </a:rPr>
              <a:t>7. Where esthetics is a prime requirement.</a:t>
            </a:r>
          </a:p>
          <a:p>
            <a:pPr>
              <a:lnSpc>
                <a:spcPct val="150000"/>
              </a:lnSpc>
              <a:buNone/>
            </a:pPr>
            <a:r>
              <a:rPr lang="en-US" sz="2400" dirty="0" smtClean="0">
                <a:latin typeface="Times New Roman" pitchFamily="18" charset="0"/>
                <a:cs typeface="Times New Roman" pitchFamily="18" charset="0"/>
              </a:rPr>
              <a:t>8. Inaccessible/poorly accessible areas.</a:t>
            </a:r>
          </a:p>
          <a:p>
            <a:pPr>
              <a:lnSpc>
                <a:spcPct val="150000"/>
              </a:lnSpc>
              <a:buNone/>
            </a:pPr>
            <a:r>
              <a:rPr lang="en-US" sz="2400" dirty="0" smtClean="0">
                <a:latin typeface="Times New Roman" pitchFamily="18" charset="0"/>
                <a:cs typeface="Times New Roman" pitchFamily="18" charset="0"/>
              </a:rPr>
              <a:t>9. Isolation unobtainable.</a:t>
            </a:r>
          </a:p>
          <a:p>
            <a:pPr>
              <a:lnSpc>
                <a:spcPct val="150000"/>
              </a:lnSpc>
              <a:buNone/>
            </a:pPr>
            <a:r>
              <a:rPr lang="en-US" sz="2400" dirty="0" smtClean="0">
                <a:latin typeface="Times New Roman" pitchFamily="18" charset="0"/>
                <a:cs typeface="Times New Roman" pitchFamily="18" charset="0"/>
              </a:rPr>
              <a:t>10. Areas of undesirable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stresses.</a:t>
            </a:r>
          </a:p>
          <a:p>
            <a:pPr>
              <a:lnSpc>
                <a:spcPct val="150000"/>
              </a:lnSpc>
              <a:buNone/>
            </a:pPr>
            <a:r>
              <a:rPr lang="en-US" sz="2400" dirty="0" smtClean="0">
                <a:latin typeface="Times New Roman" pitchFamily="18" charset="0"/>
                <a:cs typeface="Times New Roman" pitchFamily="18" charset="0"/>
              </a:rPr>
              <a:t>11. Patients with a high caries index.</a:t>
            </a:r>
          </a:p>
          <a:p>
            <a:pPr>
              <a:lnSpc>
                <a:spcPct val="150000"/>
              </a:lnSpc>
              <a:buNone/>
            </a:pPr>
            <a:r>
              <a:rPr lang="en-US" sz="2400" dirty="0" smtClean="0">
                <a:latin typeface="Times New Roman" pitchFamily="18" charset="0"/>
                <a:cs typeface="Times New Roman" pitchFamily="18" charset="0"/>
              </a:rPr>
              <a:t>12. </a:t>
            </a:r>
            <a:r>
              <a:rPr lang="en-US" sz="2400" dirty="0" err="1" smtClean="0">
                <a:latin typeface="Times New Roman" pitchFamily="18" charset="0"/>
                <a:cs typeface="Times New Roman" pitchFamily="18" charset="0"/>
              </a:rPr>
              <a:t>Hypoplastic</a:t>
            </a:r>
            <a:r>
              <a:rPr lang="en-US" sz="2400" dirty="0" smtClean="0">
                <a:latin typeface="Times New Roman" pitchFamily="18" charset="0"/>
                <a:cs typeface="Times New Roman" pitchFamily="18" charset="0"/>
              </a:rPr>
              <a:t> areas.</a:t>
            </a:r>
          </a:p>
          <a:p>
            <a:pPr>
              <a:lnSpc>
                <a:spcPct val="150000"/>
              </a:lnSpc>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Contraindications</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12</a:t>
            </a:fld>
            <a:endParaRPr lang="en-US" dirty="0"/>
          </a:p>
        </p:txBody>
      </p:sp>
      <p:pic>
        <p:nvPicPr>
          <p:cNvPr id="6" name="Picture 5" descr="ContempClinDent_2012_3_5_78_95111_f5.jpg"/>
          <p:cNvPicPr>
            <a:picLocks noChangeAspect="1"/>
          </p:cNvPicPr>
          <p:nvPr/>
        </p:nvPicPr>
        <p:blipFill>
          <a:blip r:embed="rId2" cstate="print"/>
          <a:stretch>
            <a:fillRect/>
          </a:stretch>
        </p:blipFill>
        <p:spPr>
          <a:xfrm>
            <a:off x="6019800" y="4267200"/>
            <a:ext cx="2667000" cy="1779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igure_2_lg.jpg"/>
          <p:cNvPicPr>
            <a:picLocks noChangeAspect="1"/>
          </p:cNvPicPr>
          <p:nvPr/>
        </p:nvPicPr>
        <p:blipFill>
          <a:blip r:embed="rId3"/>
          <a:stretch>
            <a:fillRect/>
          </a:stretch>
        </p:blipFill>
        <p:spPr>
          <a:xfrm>
            <a:off x="5943600" y="1752600"/>
            <a:ext cx="2974088"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43000"/>
            <a:ext cx="8305800" cy="5410200"/>
          </a:xfrm>
        </p:spPr>
        <p:txBody>
          <a:bodyPr>
            <a:noAutofit/>
          </a:bodyPr>
          <a:lstStyle/>
          <a:p>
            <a:pPr>
              <a:buFont typeface="Wingdings" pitchFamily="2" charset="2"/>
              <a:buChar char="Ø"/>
            </a:pPr>
            <a:r>
              <a:rPr lang="en-US" sz="2400" dirty="0" smtClean="0">
                <a:latin typeface="Times New Roman" pitchFamily="18" charset="0"/>
                <a:cs typeface="Times New Roman" pitchFamily="18" charset="0"/>
              </a:rPr>
              <a:t>The different forms of direct gold available are:</a:t>
            </a:r>
          </a:p>
          <a:p>
            <a:pPr marL="419100" indent="101600">
              <a:buNone/>
            </a:pPr>
            <a:r>
              <a:rPr lang="en-US" sz="2400" dirty="0" smtClean="0">
                <a:solidFill>
                  <a:srgbClr val="FFC000"/>
                </a:solidFill>
                <a:latin typeface="Times New Roman" pitchFamily="18" charset="0"/>
                <a:cs typeface="Times New Roman" pitchFamily="18" charset="0"/>
              </a:rPr>
              <a:t>I. Foil</a:t>
            </a:r>
          </a:p>
          <a:p>
            <a:pPr marL="633413" indent="393700">
              <a:lnSpc>
                <a:spcPct val="150000"/>
              </a:lnSpc>
              <a:buFont typeface="Wingdings" pitchFamily="2" charset="2"/>
              <a:buChar char="Ø"/>
            </a:pPr>
            <a:r>
              <a:rPr lang="en-US" sz="2400" dirty="0" smtClean="0">
                <a:latin typeface="Times New Roman" pitchFamily="18" charset="0"/>
                <a:cs typeface="Times New Roman" pitchFamily="18" charset="0"/>
              </a:rPr>
              <a:t>Sheets</a:t>
            </a:r>
          </a:p>
          <a:p>
            <a:pPr marL="633413" indent="393700">
              <a:lnSpc>
                <a:spcPct val="150000"/>
              </a:lnSpc>
              <a:buFont typeface="Wingdings" pitchFamily="2" charset="2"/>
              <a:buChar char="Ø"/>
            </a:pPr>
            <a:r>
              <a:rPr lang="en-US" sz="2400" dirty="0" smtClean="0">
                <a:latin typeface="Times New Roman" pitchFamily="18" charset="0"/>
                <a:cs typeface="Times New Roman" pitchFamily="18" charset="0"/>
              </a:rPr>
              <a:t>Pellets (hand-rolled and commercially rolled)</a:t>
            </a:r>
          </a:p>
          <a:p>
            <a:pPr marL="633413" indent="393700">
              <a:lnSpc>
                <a:spcPct val="150000"/>
              </a:lnSpc>
              <a:buFont typeface="Wingdings" pitchFamily="2" charset="2"/>
              <a:buChar char="Ø"/>
            </a:pPr>
            <a:r>
              <a:rPr lang="en-US" sz="2400" dirty="0" smtClean="0">
                <a:latin typeface="Times New Roman" pitchFamily="18" charset="0"/>
                <a:cs typeface="Times New Roman" pitchFamily="18" charset="0"/>
              </a:rPr>
              <a:t>Cylinders (preformed and hand-rolled)</a:t>
            </a:r>
          </a:p>
          <a:p>
            <a:pPr marL="633413" indent="393700">
              <a:lnSpc>
                <a:spcPct val="150000"/>
              </a:lnSpc>
              <a:buFont typeface="Wingdings" pitchFamily="2" charset="2"/>
              <a:buChar char="Ø"/>
            </a:pPr>
            <a:r>
              <a:rPr lang="en-US" sz="2400" dirty="0" smtClean="0">
                <a:latin typeface="Times New Roman" pitchFamily="18" charset="0"/>
                <a:cs typeface="Times New Roman" pitchFamily="18" charset="0"/>
              </a:rPr>
              <a:t>Ropes</a:t>
            </a:r>
          </a:p>
          <a:p>
            <a:pPr marL="633413" indent="393700">
              <a:lnSpc>
                <a:spcPct val="150000"/>
              </a:lnSpc>
              <a:buFont typeface="Wingdings" pitchFamily="2" charset="2"/>
              <a:buChar char="Ø"/>
            </a:pPr>
            <a:r>
              <a:rPr lang="en-US" sz="2400" dirty="0" smtClean="0">
                <a:latin typeface="Times New Roman" pitchFamily="18" charset="0"/>
                <a:cs typeface="Times New Roman" pitchFamily="18" charset="0"/>
              </a:rPr>
              <a:t>Corrugated foil/ Carbonized gold foil</a:t>
            </a:r>
          </a:p>
          <a:p>
            <a:pPr marL="969963" indent="-393700">
              <a:lnSpc>
                <a:spcPct val="150000"/>
              </a:lnSpc>
              <a:buFont typeface="Wingdings" pitchFamily="2" charset="2"/>
              <a:buChar char="Ø"/>
            </a:pPr>
            <a:r>
              <a:rPr lang="en-US" sz="2400" dirty="0" err="1" smtClean="0">
                <a:latin typeface="Times New Roman" pitchFamily="18" charset="0"/>
                <a:cs typeface="Times New Roman" pitchFamily="18" charset="0"/>
              </a:rPr>
              <a:t>Platinized</a:t>
            </a:r>
            <a:r>
              <a:rPr lang="en-US" sz="2400" dirty="0" smtClean="0">
                <a:latin typeface="Times New Roman" pitchFamily="18" charset="0"/>
                <a:cs typeface="Times New Roman" pitchFamily="18" charset="0"/>
              </a:rPr>
              <a:t> foil</a:t>
            </a:r>
          </a:p>
          <a:p>
            <a:pPr marL="969963" indent="-393700">
              <a:lnSpc>
                <a:spcPct val="150000"/>
              </a:lnSpc>
              <a:buFont typeface="Wingdings" pitchFamily="2" charset="2"/>
              <a:buChar char="Ø"/>
            </a:pPr>
            <a:r>
              <a:rPr lang="en-US" sz="2400" dirty="0" smtClean="0">
                <a:latin typeface="Times New Roman" pitchFamily="18" charset="0"/>
                <a:cs typeface="Times New Roman" pitchFamily="18" charset="0"/>
              </a:rPr>
              <a:t>Laminated foil</a:t>
            </a:r>
          </a:p>
          <a:p>
            <a:pPr marL="633413" indent="393700">
              <a:lnSpc>
                <a:spcPct val="150000"/>
              </a:lnSpc>
              <a:buFont typeface="Wingdings" pitchFamily="2" charset="2"/>
              <a:buChar char="Ø"/>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19200"/>
            <a:ext cx="8305800" cy="5410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II. Electrolytic precipitated gold</a:t>
            </a:r>
          </a:p>
          <a:p>
            <a:pPr marL="966788" indent="-382588">
              <a:lnSpc>
                <a:spcPct val="150000"/>
              </a:lnSpc>
              <a:buFont typeface="Wingdings" pitchFamily="2" charset="2"/>
              <a:buChar char="Ø"/>
            </a:pPr>
            <a:r>
              <a:rPr lang="en-US" sz="2400" dirty="0" smtClean="0">
                <a:latin typeface="Times New Roman" pitchFamily="18" charset="0"/>
                <a:cs typeface="Times New Roman" pitchFamily="18" charset="0"/>
              </a:rPr>
              <a:t>Mat gold/crystal gold</a:t>
            </a:r>
          </a:p>
          <a:p>
            <a:pPr marL="966788" indent="-382588">
              <a:lnSpc>
                <a:spcPct val="150000"/>
              </a:lnSpc>
              <a:buFont typeface="Wingdings" pitchFamily="2" charset="2"/>
              <a:buChar char="Ø"/>
            </a:pPr>
            <a:r>
              <a:rPr lang="en-US" sz="2400" dirty="0" smtClean="0">
                <a:latin typeface="Times New Roman" pitchFamily="18" charset="0"/>
                <a:cs typeface="Times New Roman" pitchFamily="18" charset="0"/>
              </a:rPr>
              <a:t>Mat foil</a:t>
            </a:r>
          </a:p>
          <a:p>
            <a:pPr marL="966788" indent="-382588">
              <a:lnSpc>
                <a:spcPct val="150000"/>
              </a:lnSpc>
              <a:buFont typeface="Wingdings" pitchFamily="2" charset="2"/>
              <a:buChar char="Ø"/>
            </a:pPr>
            <a:r>
              <a:rPr lang="en-US" sz="2400" dirty="0" smtClean="0">
                <a:latin typeface="Times New Roman" pitchFamily="18" charset="0"/>
                <a:cs typeface="Times New Roman" pitchFamily="18" charset="0"/>
              </a:rPr>
              <a:t>Gold calcium alloy/</a:t>
            </a:r>
            <a:r>
              <a:rPr lang="en-US" sz="2400" dirty="0" err="1" smtClean="0">
                <a:latin typeface="Times New Roman" pitchFamily="18" charset="0"/>
                <a:cs typeface="Times New Roman" pitchFamily="18" charset="0"/>
              </a:rPr>
              <a:t>Electralloy</a:t>
            </a:r>
            <a:endParaRPr lang="en-US" sz="2400" dirty="0" smtClean="0">
              <a:latin typeface="Times New Roman" pitchFamily="18" charset="0"/>
              <a:cs typeface="Times New Roman" pitchFamily="18" charset="0"/>
            </a:endParaRPr>
          </a:p>
          <a:p>
            <a:pPr>
              <a:lnSpc>
                <a:spcPct val="150000"/>
              </a:lnSpc>
              <a:buNone/>
            </a:pPr>
            <a:r>
              <a:rPr lang="en-US" sz="2400" dirty="0" smtClean="0">
                <a:solidFill>
                  <a:srgbClr val="FFC000"/>
                </a:solidFill>
                <a:latin typeface="Times New Roman" pitchFamily="18" charset="0"/>
                <a:cs typeface="Times New Roman" pitchFamily="18" charset="0"/>
              </a:rPr>
              <a:t>III. Powdered gold</a:t>
            </a:r>
            <a:r>
              <a:rPr lang="en-US" sz="2400" dirty="0" smtClean="0">
                <a:latin typeface="Times New Roman" pitchFamily="18" charset="0"/>
                <a:cs typeface="Times New Roman" pitchFamily="18" charset="0"/>
              </a:rPr>
              <a:t>       </a:t>
            </a:r>
          </a:p>
          <a:p>
            <a:pPr marL="576263" indent="169863">
              <a:lnSpc>
                <a:spcPct val="150000"/>
              </a:lnSpc>
              <a:buFont typeface="Wingdings" pitchFamily="2" charset="2"/>
              <a:buChar char="Ø"/>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Goldent</a:t>
            </a:r>
            <a:endParaRPr lang="en-US" sz="2400" dirty="0" smtClean="0">
              <a:latin typeface="Times New Roman" pitchFamily="18" charset="0"/>
              <a:cs typeface="Times New Roman" pitchFamily="18" charset="0"/>
            </a:endParaRPr>
          </a:p>
          <a:p>
            <a:pPr>
              <a:buNone/>
            </a:pPr>
            <a:endParaRPr lang="en-US" sz="2400" dirty="0" smtClean="0"/>
          </a:p>
          <a:p>
            <a:pPr>
              <a:buNone/>
            </a:pPr>
            <a:endParaRPr lang="en-US" sz="2400" dirty="0" smtClean="0"/>
          </a:p>
          <a:p>
            <a:pPr>
              <a:lnSpc>
                <a:spcPct val="150000"/>
              </a:lnSpc>
              <a:buNone/>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447800"/>
            <a:ext cx="8839200" cy="54102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A. Gold foil</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The pure metal is first melted and formed into ingots of desired size.</a:t>
            </a:r>
          </a:p>
          <a:p>
            <a:pPr>
              <a:lnSpc>
                <a:spcPct val="150000"/>
              </a:lnSpc>
              <a:buFont typeface="Wingdings" pitchFamily="2" charset="2"/>
              <a:buChar char="Ø"/>
            </a:pPr>
            <a:r>
              <a:rPr lang="en-US" sz="2400" dirty="0" smtClean="0">
                <a:latin typeface="Times New Roman" pitchFamily="18" charset="0"/>
                <a:cs typeface="Times New Roman" pitchFamily="18" charset="0"/>
              </a:rPr>
              <a:t>The numbering system refers to the weight of the sheet used, so it reflects the thickness as well </a:t>
            </a:r>
            <a:r>
              <a:rPr lang="en-US" sz="2400" dirty="0" err="1" smtClean="0">
                <a:latin typeface="Times New Roman" pitchFamily="18" charset="0"/>
                <a:cs typeface="Times New Roman" pitchFamily="18" charset="0"/>
              </a:rPr>
              <a:t>i.e</a:t>
            </a:r>
            <a:r>
              <a:rPr lang="en-US" sz="2400" dirty="0" smtClean="0">
                <a:latin typeface="Times New Roman" pitchFamily="18" charset="0"/>
                <a:cs typeface="Times New Roman" pitchFamily="18" charset="0"/>
              </a:rPr>
              <a:t>:</a:t>
            </a:r>
          </a:p>
          <a:p>
            <a:pPr marL="969963" indent="-223838">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No.3 gold foil </a:t>
            </a:r>
            <a:r>
              <a:rPr lang="en-US" sz="2400" dirty="0" smtClean="0">
                <a:latin typeface="Times New Roman" pitchFamily="18" charset="0"/>
                <a:cs typeface="Times New Roman" pitchFamily="18" charset="0"/>
              </a:rPr>
              <a:t>- weighs 3 grains (0.194 gm) -0.38 mm thick</a:t>
            </a:r>
          </a:p>
          <a:p>
            <a:pPr marL="969963" indent="-223838">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No.2 gold foil </a:t>
            </a:r>
            <a:r>
              <a:rPr lang="en-US" sz="2400" dirty="0" smtClean="0">
                <a:latin typeface="Times New Roman" pitchFamily="18" charset="0"/>
                <a:cs typeface="Times New Roman" pitchFamily="18" charset="0"/>
              </a:rPr>
              <a:t>- weighs 2 grains (0.130 gm) -0.25 mm thick</a:t>
            </a:r>
          </a:p>
          <a:p>
            <a:pPr>
              <a:lnSpc>
                <a:spcPct val="150000"/>
              </a:lnSpc>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15</a:t>
            </a:fld>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6096000" y="762000"/>
            <a:ext cx="2628471" cy="147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447800"/>
            <a:ext cx="8686800" cy="5410200"/>
          </a:xfrm>
        </p:spPr>
        <p:txBody>
          <a:bodyPr>
            <a:noAutofit/>
          </a:bodyPr>
          <a:lstStyle/>
          <a:p>
            <a:pPr algn="just">
              <a:lnSpc>
                <a:spcPct val="150000"/>
              </a:lnSpc>
              <a:buNone/>
            </a:pPr>
            <a:r>
              <a:rPr lang="en-US" sz="2400" b="1" dirty="0" err="1" smtClean="0">
                <a:solidFill>
                  <a:srgbClr val="FFC000"/>
                </a:solidFill>
                <a:latin typeface="Times New Roman" pitchFamily="18" charset="0"/>
                <a:cs typeface="Times New Roman" pitchFamily="18" charset="0"/>
              </a:rPr>
              <a:t>B.Gold</a:t>
            </a:r>
            <a:r>
              <a:rPr lang="en-US" sz="2400" b="1" dirty="0" smtClean="0">
                <a:solidFill>
                  <a:srgbClr val="FFC000"/>
                </a:solidFill>
                <a:latin typeface="Times New Roman" pitchFamily="18" charset="0"/>
                <a:cs typeface="Times New Roman" pitchFamily="18" charset="0"/>
              </a:rPr>
              <a:t> foil pellets</a:t>
            </a:r>
            <a:r>
              <a:rPr lang="en-US" sz="2400" b="1"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r>
              <a:rPr lang="en-US" sz="2400" dirty="0" smtClean="0">
                <a:latin typeface="Times New Roman" pitchFamily="18" charset="0"/>
                <a:cs typeface="Times New Roman" pitchFamily="18" charset="0"/>
              </a:rPr>
              <a:t>An ideal pellet is produced from a No.4 gold foil by the dentist or his assistant.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Pellet sizes may vary from 1/2 -1/128.</a:t>
            </a:r>
          </a:p>
          <a:p>
            <a:pPr algn="just">
              <a:lnSpc>
                <a:spcPct val="150000"/>
              </a:lnSpc>
              <a:buNone/>
            </a:pPr>
            <a:r>
              <a:rPr lang="en-US" sz="2400" b="1" dirty="0" err="1" smtClean="0">
                <a:solidFill>
                  <a:srgbClr val="FFC000"/>
                </a:solidFill>
                <a:latin typeface="Times New Roman" pitchFamily="18" charset="0"/>
                <a:cs typeface="Times New Roman" pitchFamily="18" charset="0"/>
              </a:rPr>
              <a:t>C.Gold</a:t>
            </a:r>
            <a:r>
              <a:rPr lang="en-US" sz="2400" b="1" dirty="0" smtClean="0">
                <a:solidFill>
                  <a:srgbClr val="FFC000"/>
                </a:solidFill>
                <a:latin typeface="Times New Roman" pitchFamily="18" charset="0"/>
                <a:cs typeface="Times New Roman" pitchFamily="18" charset="0"/>
              </a:rPr>
              <a:t> foil cylinders </a:t>
            </a: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r>
              <a:rPr lang="en-US" sz="2400" dirty="0" smtClean="0">
                <a:latin typeface="Times New Roman" pitchFamily="18" charset="0"/>
                <a:cs typeface="Times New Roman" pitchFamily="18" charset="0"/>
              </a:rPr>
              <a:t>This form can also be both hand rolled and commercially rolled.</a:t>
            </a:r>
          </a:p>
          <a:p>
            <a:pPr algn="just">
              <a:lnSpc>
                <a:spcPct val="150000"/>
              </a:lnSpc>
              <a:buFont typeface="Wingdings" pitchFamily="2" charset="2"/>
              <a:buChar char="Ø"/>
            </a:pPr>
            <a:r>
              <a:rPr lang="en-US" sz="2400" dirty="0" smtClean="0">
                <a:latin typeface="Times New Roman" pitchFamily="18" charset="0"/>
                <a:cs typeface="Times New Roman" pitchFamily="18" charset="0"/>
              </a:rPr>
              <a:t> It is custom made by rolling cut segments of No.4 gold foil.</a:t>
            </a: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447800"/>
            <a:ext cx="8686800" cy="48768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D. Corrugated gold foil/Carbonized gold foil</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Manufactured by placing thin sheets of paper in between the gold foil sheets, which are then ignited.</a:t>
            </a:r>
          </a:p>
          <a:p>
            <a:pPr>
              <a:lnSpc>
                <a:spcPct val="150000"/>
              </a:lnSpc>
              <a:buNone/>
            </a:pPr>
            <a:r>
              <a:rPr lang="en-US" sz="2400" b="1" dirty="0" smtClean="0">
                <a:solidFill>
                  <a:srgbClr val="FFC000"/>
                </a:solidFill>
                <a:latin typeface="Times New Roman" pitchFamily="18" charset="0"/>
                <a:cs typeface="Times New Roman" pitchFamily="18" charset="0"/>
              </a:rPr>
              <a:t>E. </a:t>
            </a:r>
            <a:r>
              <a:rPr lang="en-US" sz="2400" b="1" dirty="0" err="1" smtClean="0">
                <a:solidFill>
                  <a:srgbClr val="FFC000"/>
                </a:solidFill>
                <a:latin typeface="Times New Roman" pitchFamily="18" charset="0"/>
                <a:cs typeface="Times New Roman" pitchFamily="18" charset="0"/>
              </a:rPr>
              <a:t>Platinized</a:t>
            </a:r>
            <a:r>
              <a:rPr lang="en-US" sz="2400" b="1" dirty="0" smtClean="0">
                <a:solidFill>
                  <a:srgbClr val="FFC000"/>
                </a:solidFill>
                <a:latin typeface="Times New Roman" pitchFamily="18" charset="0"/>
                <a:cs typeface="Times New Roman" pitchFamily="18" charset="0"/>
              </a:rPr>
              <a:t> gold foil</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This is a sandwich of gold and platinum.</a:t>
            </a:r>
          </a:p>
          <a:p>
            <a:pPr>
              <a:lnSpc>
                <a:spcPct val="150000"/>
              </a:lnSpc>
              <a:buNone/>
            </a:pPr>
            <a:r>
              <a:rPr lang="en-US" sz="2400" dirty="0" smtClean="0">
                <a:latin typeface="Times New Roman" pitchFamily="18" charset="0"/>
                <a:cs typeface="Times New Roman" pitchFamily="18" charset="0"/>
              </a:rPr>
              <a:t>1. Pure platinum foil is sandwiched between two sheets of gold foil. </a:t>
            </a:r>
          </a:p>
          <a:p>
            <a:pPr>
              <a:lnSpc>
                <a:spcPct val="150000"/>
              </a:lnSpc>
              <a:buNone/>
            </a:pPr>
            <a:r>
              <a:rPr lang="en-US" sz="2400" dirty="0" smtClean="0">
                <a:latin typeface="Times New Roman" pitchFamily="18" charset="0"/>
                <a:cs typeface="Times New Roman" pitchFamily="18" charset="0"/>
              </a:rPr>
              <a:t>2. Layers of platinum and gold are rolled over together.</a:t>
            </a:r>
          </a:p>
          <a:p>
            <a:pPr>
              <a:lnSpc>
                <a:spcPct val="150000"/>
              </a:lnSpc>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a:xfrm>
            <a:off x="457200" y="533400"/>
            <a:ext cx="7467600" cy="944562"/>
          </a:xfrm>
        </p:spPr>
        <p:txBody>
          <a:bodyPr>
            <a:normAutofit fontScale="90000"/>
          </a:bodyPr>
          <a:lstStyle/>
          <a:p>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066800"/>
            <a:ext cx="8686800" cy="54102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F. Laminated gold foil</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 It is a combination of 2-3 foils is known as laminated gold foil which makes it more resistant to the applied forces.</a:t>
            </a:r>
          </a:p>
          <a:p>
            <a:pPr>
              <a:lnSpc>
                <a:spcPct val="150000"/>
              </a:lnSpc>
              <a:buNone/>
            </a:pPr>
            <a:r>
              <a:rPr lang="en-US" sz="2400" dirty="0" smtClean="0">
                <a:solidFill>
                  <a:srgbClr val="FFC000"/>
                </a:solidFill>
                <a:latin typeface="Times New Roman" pitchFamily="18" charset="0"/>
                <a:cs typeface="Times New Roman" pitchFamily="18" charset="0"/>
              </a:rPr>
              <a:t>II. </a:t>
            </a:r>
            <a:r>
              <a:rPr lang="en-US" sz="2400" b="1" dirty="0" smtClean="0">
                <a:solidFill>
                  <a:srgbClr val="FFC000"/>
                </a:solidFill>
                <a:latin typeface="Times New Roman" pitchFamily="18" charset="0"/>
                <a:cs typeface="Times New Roman" pitchFamily="18" charset="0"/>
              </a:rPr>
              <a:t>Electrolytic precipitated gold</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It is crystalline gold powder formed by electrolytic precipitation.</a:t>
            </a:r>
          </a:p>
          <a:p>
            <a:pPr marL="460375" indent="3175">
              <a:buNone/>
            </a:pPr>
            <a:r>
              <a:rPr lang="en-US" sz="2400" dirty="0" smtClean="0">
                <a:solidFill>
                  <a:srgbClr val="FFC000"/>
                </a:solidFill>
                <a:latin typeface="Times New Roman" pitchFamily="18" charset="0"/>
                <a:cs typeface="Times New Roman" pitchFamily="18" charset="0"/>
              </a:rPr>
              <a:t>Mat gold/crystal gold</a:t>
            </a:r>
          </a:p>
          <a:p>
            <a:pPr>
              <a:buNone/>
            </a:pPr>
            <a:r>
              <a:rPr lang="en-US" sz="2400" dirty="0" smtClean="0">
                <a:latin typeface="Times New Roman" pitchFamily="18" charset="0"/>
                <a:cs typeface="Times New Roman" pitchFamily="18" charset="0"/>
              </a:rPr>
              <a:t>      These are available in the form of strips of  </a:t>
            </a:r>
          </a:p>
          <a:p>
            <a:pPr marL="1304925" lvl="0" indent="-382588">
              <a:lnSpc>
                <a:spcPct val="150000"/>
              </a:lnSpc>
              <a:buFont typeface="Wingdings" pitchFamily="2" charset="2"/>
              <a:buChar char="Ø"/>
            </a:pPr>
            <a:r>
              <a:rPr lang="en-US" sz="2400" dirty="0" smtClean="0">
                <a:latin typeface="Times New Roman" pitchFamily="18" charset="0"/>
                <a:cs typeface="Times New Roman" pitchFamily="18" charset="0"/>
              </a:rPr>
              <a:t>Medium widths (2.0 mm) and</a:t>
            </a:r>
          </a:p>
          <a:p>
            <a:pPr marL="1304925" lvl="0" indent="-382588">
              <a:lnSpc>
                <a:spcPct val="150000"/>
              </a:lnSpc>
              <a:buFont typeface="Wingdings" pitchFamily="2" charset="2"/>
              <a:buChar char="Ø"/>
            </a:pPr>
            <a:r>
              <a:rPr lang="en-US" sz="2400" dirty="0" smtClean="0">
                <a:latin typeface="Times New Roman" pitchFamily="18" charset="0"/>
                <a:cs typeface="Times New Roman" pitchFamily="18" charset="0"/>
              </a:rPr>
              <a:t>Wide widths (3.0 mm).</a:t>
            </a:r>
          </a:p>
          <a:p>
            <a:pPr>
              <a:lnSpc>
                <a:spcPct val="150000"/>
              </a:lnSpc>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7" name="Title 6"/>
          <p:cNvSpPr>
            <a:spLocks noGrp="1"/>
          </p:cNvSpPr>
          <p:nvPr>
            <p:ph type="title"/>
          </p:nvPr>
        </p:nvSpPr>
        <p:spPr>
          <a:xfrm>
            <a:off x="381000" y="304800"/>
            <a:ext cx="7467600" cy="715962"/>
          </a:xfrm>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18</a:t>
            </a:fld>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7086600" y="4343400"/>
            <a:ext cx="1034322"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066800"/>
            <a:ext cx="8915400" cy="5410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Mat foil-</a:t>
            </a:r>
            <a:r>
              <a:rPr lang="en-US" sz="2400" dirty="0" smtClean="0">
                <a:latin typeface="Times New Roman" pitchFamily="18" charset="0"/>
                <a:cs typeface="Times New Roman" pitchFamily="18" charset="0"/>
              </a:rPr>
              <a:t>This is a sandwich of mat gold placed in sheets of No.3/No. 4 gold foil. </a:t>
            </a:r>
          </a:p>
          <a:p>
            <a:pPr>
              <a:lnSpc>
                <a:spcPct val="150000"/>
              </a:lnSpc>
              <a:buNone/>
            </a:pPr>
            <a:r>
              <a:rPr lang="en-US" sz="2400" dirty="0" err="1" smtClean="0">
                <a:solidFill>
                  <a:srgbClr val="FFC000"/>
                </a:solidFill>
                <a:latin typeface="Times New Roman" pitchFamily="18" charset="0"/>
                <a:cs typeface="Times New Roman" pitchFamily="18" charset="0"/>
              </a:rPr>
              <a:t>Electralloy</a:t>
            </a:r>
            <a:r>
              <a:rPr lang="en-US" sz="2400" dirty="0" smtClean="0">
                <a:solidFill>
                  <a:srgbClr val="FFC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This is an alloy of electrolytic gold and calcium. </a:t>
            </a:r>
          </a:p>
          <a:p>
            <a:pPr marL="688975" indent="-295275">
              <a:lnSpc>
                <a:spcPct val="150000"/>
              </a:lnSpc>
              <a:buFont typeface="Wingdings" pitchFamily="2" charset="2"/>
              <a:buChar char="Ø"/>
            </a:pPr>
            <a:r>
              <a:rPr lang="en-US" sz="2400" dirty="0" smtClean="0">
                <a:latin typeface="Times New Roman" pitchFamily="18" charset="0"/>
                <a:cs typeface="Times New Roman" pitchFamily="18" charset="0"/>
              </a:rPr>
              <a:t>The calcium content is usually 0.1-0.5% by weight. </a:t>
            </a:r>
          </a:p>
          <a:p>
            <a:pPr>
              <a:lnSpc>
                <a:spcPct val="150000"/>
              </a:lnSpc>
              <a:buNone/>
            </a:pPr>
            <a:r>
              <a:rPr lang="en-US" sz="2400" dirty="0" smtClean="0">
                <a:solidFill>
                  <a:srgbClr val="FFC000"/>
                </a:solidFill>
                <a:latin typeface="Times New Roman" pitchFamily="18" charset="0"/>
                <a:cs typeface="Times New Roman" pitchFamily="18" charset="0"/>
              </a:rPr>
              <a:t>III. </a:t>
            </a:r>
            <a:r>
              <a:rPr lang="en-US" sz="2400" b="1" dirty="0" smtClean="0">
                <a:solidFill>
                  <a:srgbClr val="FFC000"/>
                </a:solidFill>
                <a:latin typeface="Times New Roman" pitchFamily="18" charset="0"/>
                <a:cs typeface="Times New Roman" pitchFamily="18" charset="0"/>
              </a:rPr>
              <a:t>Powdered gold- </a:t>
            </a:r>
            <a:r>
              <a:rPr lang="en-US" sz="2400" dirty="0" smtClean="0">
                <a:latin typeface="Times New Roman" pitchFamily="18" charset="0"/>
                <a:cs typeface="Times New Roman" pitchFamily="18" charset="0"/>
              </a:rPr>
              <a:t>Powdered gold is in the form of minute particles. </a:t>
            </a:r>
          </a:p>
          <a:p>
            <a:pPr marL="390525" indent="355600" algn="just">
              <a:lnSpc>
                <a:spcPct val="150000"/>
              </a:lnSpc>
              <a:buFont typeface="Wingdings" pitchFamily="2" charset="2"/>
              <a:buChar char="Ø"/>
            </a:pPr>
            <a:r>
              <a:rPr lang="en-US" sz="2400" dirty="0" smtClean="0">
                <a:latin typeface="Times New Roman" pitchFamily="18" charset="0"/>
                <a:cs typeface="Times New Roman" pitchFamily="18" charset="0"/>
              </a:rPr>
              <a:t> The average particle size is 15µ.</a:t>
            </a:r>
          </a:p>
          <a:p>
            <a:pPr marL="855663" indent="-461963">
              <a:lnSpc>
                <a:spcPct val="150000"/>
              </a:lnSpc>
              <a:buFont typeface="Wingdings" pitchFamily="2" charset="2"/>
              <a:buChar char="Ø"/>
            </a:pPr>
            <a:r>
              <a:rPr lang="en-US" sz="2400" dirty="0" smtClean="0">
                <a:latin typeface="Times New Roman" pitchFamily="18" charset="0"/>
                <a:cs typeface="Times New Roman" pitchFamily="18" charset="0"/>
              </a:rPr>
              <a:t>Commercially available pellets of powdered gold wrapped in a gold foil are known as </a:t>
            </a:r>
            <a:r>
              <a:rPr lang="en-US" sz="2400" dirty="0" smtClean="0">
                <a:solidFill>
                  <a:srgbClr val="FFFF00"/>
                </a:solidFill>
                <a:latin typeface="Times New Roman" pitchFamily="18" charset="0"/>
                <a:cs typeface="Times New Roman" pitchFamily="18" charset="0"/>
              </a:rPr>
              <a:t>'</a:t>
            </a:r>
            <a:r>
              <a:rPr lang="en-US" sz="2400" dirty="0" err="1" smtClean="0">
                <a:solidFill>
                  <a:srgbClr val="FFFF00"/>
                </a:solidFill>
                <a:latin typeface="Times New Roman" pitchFamily="18" charset="0"/>
                <a:cs typeface="Times New Roman" pitchFamily="18" charset="0"/>
              </a:rPr>
              <a:t>Goldent</a:t>
            </a:r>
            <a:r>
              <a:rPr lang="en-US" sz="2400" dirty="0" smtClean="0">
                <a:latin typeface="Times New Roman" pitchFamily="18" charset="0"/>
                <a:cs typeface="Times New Roman" pitchFamily="18" charset="0"/>
              </a:rPr>
              <a:t>'</a:t>
            </a:r>
          </a:p>
        </p:txBody>
      </p:sp>
      <p:sp>
        <p:nvSpPr>
          <p:cNvPr id="7" name="Title 6"/>
          <p:cNvSpPr>
            <a:spLocks noGrp="1"/>
          </p:cNvSpPr>
          <p:nvPr>
            <p:ph type="title"/>
          </p:nvPr>
        </p:nvSpPr>
        <p:spPr>
          <a:xfrm>
            <a:off x="457200" y="381000"/>
            <a:ext cx="7467600" cy="715962"/>
          </a:xfrm>
        </p:spPr>
        <p:txBody>
          <a:bodyPr>
            <a:normAutofit fontScale="90000"/>
          </a:bodyPr>
          <a:lstStyle/>
          <a:p>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Types of direct filling gold</a:t>
            </a:r>
            <a:br>
              <a:rPr lang="en-US" dirty="0" smtClean="0">
                <a:solidFill>
                  <a:srgbClr val="FFC000"/>
                </a:solidFill>
                <a:latin typeface="Times New Roman" pitchFamily="18" charset="0"/>
                <a:cs typeface="Times New Roman" pitchFamily="18" charset="0"/>
              </a:rPr>
            </a:br>
            <a:r>
              <a:rPr lang="en-US" dirty="0" smtClean="0">
                <a:solidFill>
                  <a:srgbClr val="FFC000"/>
                </a:solidFill>
                <a:latin typeface="Times New Roman" pitchFamily="18" charset="0"/>
                <a:cs typeface="Times New Roman" pitchFamily="18" charset="0"/>
              </a:rPr>
              <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19</a:t>
            </a:fld>
            <a:endParaRPr lang="en-US" dirty="0"/>
          </a:p>
        </p:txBody>
      </p:sp>
      <p:pic>
        <p:nvPicPr>
          <p:cNvPr id="6146" name="Picture 2"/>
          <p:cNvPicPr>
            <a:picLocks noChangeAspect="1" noChangeArrowheads="1"/>
          </p:cNvPicPr>
          <p:nvPr/>
        </p:nvPicPr>
        <p:blipFill>
          <a:blip r:embed="rId2"/>
          <a:srcRect/>
          <a:stretch>
            <a:fillRect/>
          </a:stretch>
        </p:blipFill>
        <p:spPr bwMode="auto">
          <a:xfrm>
            <a:off x="838200" y="2362200"/>
            <a:ext cx="4569601"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0603_Small_01.jpg"/>
          <p:cNvPicPr>
            <a:picLocks noChangeAspect="1"/>
          </p:cNvPicPr>
          <p:nvPr/>
        </p:nvPicPr>
        <p:blipFill>
          <a:blip r:embed="rId3"/>
          <a:stretch>
            <a:fillRect/>
          </a:stretch>
        </p:blipFill>
        <p:spPr>
          <a:xfrm>
            <a:off x="6324600" y="2057400"/>
            <a:ext cx="188595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latin typeface="Times New Roman" pitchFamily="18" charset="0"/>
                <a:cs typeface="Times New Roman" pitchFamily="18" charset="0"/>
              </a:rPr>
              <a:t>Introduction</a:t>
            </a:r>
            <a:endParaRPr lang="en-US" dirty="0">
              <a:solidFill>
                <a:srgbClr val="FFC000"/>
              </a:solidFill>
              <a:latin typeface="Times New Roman" pitchFamily="18" charset="0"/>
              <a:cs typeface="Times New Roman" pitchFamily="18" charset="0"/>
            </a:endParaRPr>
          </a:p>
        </p:txBody>
      </p:sp>
      <p:sp>
        <p:nvSpPr>
          <p:cNvPr id="4" name="Content Placeholder 3"/>
          <p:cNvSpPr>
            <a:spLocks noGrp="1"/>
          </p:cNvSpPr>
          <p:nvPr>
            <p:ph idx="1"/>
          </p:nvPr>
        </p:nvSpPr>
        <p:spPr>
          <a:xfrm>
            <a:off x="228600" y="1676400"/>
            <a:ext cx="8458200" cy="4038600"/>
          </a:xfrm>
        </p:spPr>
        <p:txBody>
          <a:bodyPr>
            <a:normAutofit/>
          </a:bodyPr>
          <a:lstStyle/>
          <a:p>
            <a:pPr marL="463550" indent="-295275" algn="just">
              <a:lnSpc>
                <a:spcPct val="150000"/>
              </a:lnSpc>
              <a:buFont typeface="Wingdings" pitchFamily="2" charset="2"/>
              <a:buChar char="Ø"/>
              <a:tabLst>
                <a:tab pos="280988" algn="l"/>
                <a:tab pos="7891463" algn="l"/>
              </a:tabLst>
            </a:pPr>
            <a:r>
              <a:rPr lang="en-US" sz="2400" dirty="0" smtClean="0">
                <a:solidFill>
                  <a:srgbClr val="FFFF00"/>
                </a:solidFill>
                <a:latin typeface="Times New Roman" pitchFamily="18" charset="0"/>
                <a:cs typeface="Times New Roman" pitchFamily="18" charset="0"/>
              </a:rPr>
              <a:t>Gold foil </a:t>
            </a:r>
            <a:r>
              <a:rPr lang="en-US" sz="2400" dirty="0" smtClean="0">
                <a:latin typeface="Times New Roman" pitchFamily="18" charset="0"/>
                <a:cs typeface="Times New Roman" pitchFamily="18" charset="0"/>
              </a:rPr>
              <a:t>was one of the earliest materials available for restoration of  teeth.  </a:t>
            </a:r>
          </a:p>
          <a:p>
            <a:pPr marL="393700" indent="-225425" algn="just">
              <a:lnSpc>
                <a:spcPct val="150000"/>
              </a:lnSpc>
              <a:buFont typeface="Wingdings" pitchFamily="2" charset="2"/>
              <a:buChar char="Ø"/>
            </a:pPr>
            <a:r>
              <a:rPr lang="en-US" sz="2400" dirty="0" smtClean="0">
                <a:latin typeface="Times New Roman" pitchFamily="18" charset="0"/>
                <a:cs typeface="Times New Roman" pitchFamily="18" charset="0"/>
              </a:rPr>
              <a:t> It is undeniably the most permanent restorative modality. Though the term 'gold foil' and 'direct filling gold' have been used interchangeably, gold foil is one form of pure gold used for direct restorations.</a:t>
            </a:r>
            <a:endParaRPr lang="en-US" sz="2400" dirty="0">
              <a:latin typeface="Times New Roman" pitchFamily="18" charset="0"/>
              <a:cs typeface="Times New Roman" pitchFamily="18" charset="0"/>
            </a:endParaRPr>
          </a:p>
        </p:txBody>
      </p:sp>
      <p:sp>
        <p:nvSpPr>
          <p:cNvPr id="6" name="Slide Number Placeholder 4"/>
          <p:cNvSpPr>
            <a:spLocks noGrp="1"/>
          </p:cNvSpPr>
          <p:nvPr>
            <p:ph type="sldNum" sz="quarter" idx="12"/>
          </p:nvPr>
        </p:nvSpPr>
        <p:spPr/>
        <p:txBody>
          <a:bodyPr/>
          <a:lstStyle/>
          <a:p>
            <a:fld id="{932B644A-7D7A-4224-8B7F-8BA38611A949}" type="slidenum">
              <a:rPr lang="en-US" sz="1800" smtClean="0">
                <a:solidFill>
                  <a:srgbClr val="FFFF00"/>
                </a:solidFill>
              </a:rPr>
              <a:pPr/>
              <a:t>2</a:t>
            </a:fld>
            <a:endParaRPr lang="en-US" sz="1800" dirty="0">
              <a:solidFill>
                <a:srgbClr val="FFFF00"/>
              </a:solidFill>
            </a:endParaRPr>
          </a:p>
        </p:txBody>
      </p:sp>
      <p:pic>
        <p:nvPicPr>
          <p:cNvPr id="5" name="Picture 4" descr="images.jpg"/>
          <p:cNvPicPr>
            <a:picLocks noChangeAspect="1"/>
          </p:cNvPicPr>
          <p:nvPr/>
        </p:nvPicPr>
        <p:blipFill>
          <a:blip r:embed="rId2"/>
          <a:stretch>
            <a:fillRect/>
          </a:stretch>
        </p:blipFill>
        <p:spPr>
          <a:xfrm>
            <a:off x="7381875" y="0"/>
            <a:ext cx="1762125" cy="17621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752600"/>
            <a:ext cx="8686800" cy="4648200"/>
          </a:xfrm>
        </p:spPr>
        <p:txBody>
          <a:bodyPr>
            <a:noAutofit/>
          </a:bodyPr>
          <a:lstStyle/>
          <a:p>
            <a:pPr>
              <a:buNone/>
            </a:pPr>
            <a:r>
              <a:rPr lang="en-US" sz="2400" dirty="0" smtClean="0">
                <a:solidFill>
                  <a:srgbClr val="FFC000"/>
                </a:solidFill>
                <a:latin typeface="Times New Roman" pitchFamily="18" charset="0"/>
                <a:cs typeface="Times New Roman" pitchFamily="18" charset="0"/>
              </a:rPr>
              <a:t>Fundamentals of tooth preparation</a:t>
            </a:r>
          </a:p>
          <a:p>
            <a:pPr lvl="0">
              <a:lnSpc>
                <a:spcPct val="150000"/>
              </a:lnSpc>
              <a:buFont typeface="Wingdings" pitchFamily="2" charset="2"/>
              <a:buChar char="Ø"/>
            </a:pPr>
            <a:r>
              <a:rPr lang="en-US" sz="2400" dirty="0" smtClean="0">
                <a:latin typeface="Times New Roman" pitchFamily="18" charset="0"/>
                <a:cs typeface="Times New Roman" pitchFamily="18" charset="0"/>
              </a:rPr>
              <a:t>The margins in </a:t>
            </a:r>
            <a:r>
              <a:rPr lang="en-US" sz="2400" dirty="0" smtClean="0">
                <a:solidFill>
                  <a:srgbClr val="FFC000"/>
                </a:solidFill>
                <a:latin typeface="Times New Roman" pitchFamily="18" charset="0"/>
                <a:cs typeface="Times New Roman" pitchFamily="18" charset="0"/>
              </a:rPr>
              <a:t>outline form </a:t>
            </a:r>
            <a:r>
              <a:rPr lang="en-US" sz="2400" dirty="0" smtClean="0">
                <a:latin typeface="Times New Roman" pitchFamily="18" charset="0"/>
                <a:cs typeface="Times New Roman" pitchFamily="18" charset="0"/>
              </a:rPr>
              <a:t>must not be ragged.</a:t>
            </a:r>
          </a:p>
          <a:p>
            <a:pPr lvl="0">
              <a:lnSpc>
                <a:spcPct val="150000"/>
              </a:lnSpc>
              <a:buFont typeface="Wingdings" pitchFamily="2" charset="2"/>
              <a:buChar char="Ø"/>
            </a:pPr>
            <a:r>
              <a:rPr lang="en-US" sz="2400" dirty="0" smtClean="0">
                <a:latin typeface="Times New Roman" pitchFamily="18" charset="0"/>
                <a:cs typeface="Times New Roman" pitchFamily="18" charset="0"/>
              </a:rPr>
              <a:t>They are established on sound areas of the tooth</a:t>
            </a:r>
          </a:p>
          <a:p>
            <a:pPr lvl="0">
              <a:lnSpc>
                <a:spcPct val="150000"/>
              </a:lnSpc>
              <a:buFont typeface="Wingdings" pitchFamily="2" charset="2"/>
              <a:buChar char="Ø"/>
            </a:pPr>
            <a:r>
              <a:rPr lang="en-US" sz="2400" dirty="0" smtClean="0">
                <a:latin typeface="Times New Roman" pitchFamily="18" charset="0"/>
                <a:cs typeface="Times New Roman" pitchFamily="18" charset="0"/>
              </a:rPr>
              <a:t>The outline must include all structural defects</a:t>
            </a:r>
          </a:p>
          <a:p>
            <a:pPr lvl="0">
              <a:lnSpc>
                <a:spcPct val="150000"/>
              </a:lnSpc>
              <a:buFont typeface="Wingdings" pitchFamily="2" charset="2"/>
              <a:buChar char="Ø"/>
            </a:pPr>
            <a:r>
              <a:rPr lang="en-US" sz="2400" dirty="0" smtClean="0">
                <a:latin typeface="Times New Roman" pitchFamily="18" charset="0"/>
                <a:cs typeface="Times New Roman" pitchFamily="18" charset="0"/>
              </a:rPr>
              <a:t>The marginal outline must be designed to be esthetically pleasing, because the final restoration may be visible.</a:t>
            </a:r>
          </a:p>
          <a:p>
            <a:pPr algn="just">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20</a:t>
            </a:fld>
            <a:endParaRPr lang="en-US" dirty="0"/>
          </a:p>
        </p:txBody>
      </p:sp>
      <p:pic>
        <p:nvPicPr>
          <p:cNvPr id="1026" name="Picture 2"/>
          <p:cNvPicPr>
            <a:picLocks noChangeAspect="1" noChangeArrowheads="1"/>
          </p:cNvPicPr>
          <p:nvPr/>
        </p:nvPicPr>
        <p:blipFill>
          <a:blip r:embed="rId2"/>
          <a:srcRect/>
          <a:stretch>
            <a:fillRect/>
          </a:stretch>
        </p:blipFill>
        <p:spPr bwMode="auto">
          <a:xfrm>
            <a:off x="1524000" y="2133600"/>
            <a:ext cx="2286000" cy="2138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3"/>
          <a:srcRect r="3571" b="7133"/>
          <a:stretch>
            <a:fillRect/>
          </a:stretch>
        </p:blipFill>
        <p:spPr bwMode="auto">
          <a:xfrm>
            <a:off x="5257800" y="1752600"/>
            <a:ext cx="2057399"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linds(horizontal)">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lvl="0" algn="just">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Resistance form </a:t>
            </a:r>
            <a:r>
              <a:rPr lang="en-US" sz="2400" dirty="0" smtClean="0">
                <a:latin typeface="Times New Roman" pitchFamily="18" charset="0"/>
                <a:cs typeface="Times New Roman" pitchFamily="18" charset="0"/>
              </a:rPr>
              <a:t>is established by orienting preparation walls to support the integrity of the tooth, such as a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wall that is flat and perpendicular to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forces.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All enamel must be supported by sound dentin.</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Optimally placed axial or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walls promote the integrity of the restored tooth, thus providing a suitable thickness of remaining dentin.</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lvl="0">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Retention form </a:t>
            </a:r>
            <a:r>
              <a:rPr lang="en-US" sz="2400" dirty="0" smtClean="0">
                <a:latin typeface="Times New Roman" pitchFamily="18" charset="0"/>
                <a:cs typeface="Times New Roman" pitchFamily="18" charset="0"/>
              </a:rPr>
              <a:t>is established by parallelism of some walls and by strategically placed converging walls.</a:t>
            </a:r>
          </a:p>
          <a:p>
            <a:pPr lvl="0">
              <a:lnSpc>
                <a:spcPct val="150000"/>
              </a:lnSpc>
              <a:buFont typeface="Wingdings" pitchFamily="2" charset="2"/>
              <a:buChar char="Ø"/>
            </a:pPr>
            <a:r>
              <a:rPr lang="en-US" sz="2400" dirty="0" smtClean="0">
                <a:latin typeface="Times New Roman" pitchFamily="18" charset="0"/>
                <a:cs typeface="Times New Roman" pitchFamily="18" charset="0"/>
              </a:rPr>
              <a:t>In addition, walls must be smooth and flat where possible and internal line angles must be sharp (to resist movement).</a:t>
            </a:r>
          </a:p>
          <a:p>
            <a:pPr lvl="0">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Internal form </a:t>
            </a:r>
            <a:r>
              <a:rPr lang="en-US" sz="2400" dirty="0" smtClean="0">
                <a:latin typeface="Times New Roman" pitchFamily="18" charset="0"/>
                <a:cs typeface="Times New Roman" pitchFamily="18" charset="0"/>
              </a:rPr>
              <a:t>includes an initial depth into dentin, ranging from</a:t>
            </a:r>
          </a:p>
          <a:p>
            <a:pPr marL="1374775" lvl="0" indent="579438" defTabSz="1195388">
              <a:lnSpc>
                <a:spcPct val="150000"/>
              </a:lnSpc>
              <a:buFont typeface="Arial" pitchFamily="34" charset="0"/>
              <a:buChar char="•"/>
            </a:pPr>
            <a:r>
              <a:rPr lang="en-US" sz="2400" dirty="0" smtClean="0">
                <a:latin typeface="Times New Roman" pitchFamily="18" charset="0"/>
                <a:cs typeface="Times New Roman" pitchFamily="18" charset="0"/>
              </a:rPr>
              <a:t>Class I preparations 0.5 mm from the DEJ</a:t>
            </a:r>
          </a:p>
          <a:p>
            <a:pPr marL="1374775" lvl="0" indent="579438" defTabSz="1195388">
              <a:lnSpc>
                <a:spcPct val="150000"/>
              </a:lnSpc>
              <a:buFont typeface="Arial" pitchFamily="34" charset="0"/>
              <a:buChar char="•"/>
            </a:pPr>
            <a:r>
              <a:rPr lang="en-US" sz="2400" dirty="0" smtClean="0">
                <a:latin typeface="Times New Roman" pitchFamily="18" charset="0"/>
                <a:cs typeface="Times New Roman" pitchFamily="18" charset="0"/>
              </a:rPr>
              <a:t>Class V preparations0.75mm from </a:t>
            </a:r>
            <a:r>
              <a:rPr lang="en-US" sz="2400" dirty="0" err="1" smtClean="0">
                <a:latin typeface="Times New Roman" pitchFamily="18" charset="0"/>
                <a:cs typeface="Times New Roman" pitchFamily="18" charset="0"/>
              </a:rPr>
              <a:t>cementum</a:t>
            </a: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915400" cy="4648200"/>
          </a:xfrm>
        </p:spPr>
        <p:txBody>
          <a:bodyPr>
            <a:noAutofit/>
          </a:bodyPr>
          <a:lstStyle/>
          <a:p>
            <a:pPr lvl="0" algn="just">
              <a:lnSpc>
                <a:spcPct val="150000"/>
              </a:lnSpc>
              <a:buFont typeface="Wingdings" pitchFamily="2" charset="2"/>
              <a:buChar char="Ø"/>
            </a:pPr>
            <a:r>
              <a:rPr lang="en-US" sz="2400" dirty="0" smtClean="0">
                <a:latin typeface="Times New Roman" pitchFamily="18" charset="0"/>
                <a:cs typeface="Times New Roman" pitchFamily="18" charset="0"/>
              </a:rPr>
              <a:t>Optimal </a:t>
            </a:r>
            <a:r>
              <a:rPr lang="en-US" sz="2400" dirty="0" smtClean="0">
                <a:solidFill>
                  <a:srgbClr val="FFC000"/>
                </a:solidFill>
                <a:latin typeface="Times New Roman" pitchFamily="18" charset="0"/>
                <a:cs typeface="Times New Roman" pitchFamily="18" charset="0"/>
              </a:rPr>
              <a:t>convenience form </a:t>
            </a:r>
            <a:r>
              <a:rPr lang="en-US" sz="2400" dirty="0" smtClean="0">
                <a:latin typeface="Times New Roman" pitchFamily="18" charset="0"/>
                <a:cs typeface="Times New Roman" pitchFamily="18" charset="0"/>
              </a:rPr>
              <a:t>requires suitable access and a dry field provided by the rubber dam.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Access may additionally require the use of </a:t>
            </a:r>
          </a:p>
          <a:p>
            <a:pPr marL="746125" lvl="0" indent="-215900" algn="just">
              <a:lnSpc>
                <a:spcPct val="150000"/>
              </a:lnSpc>
              <a:buFont typeface="Arial" pitchFamily="34" charset="0"/>
              <a:buChar char="•"/>
            </a:pPr>
            <a:r>
              <a:rPr lang="en-US" sz="2400" dirty="0" smtClean="0">
                <a:latin typeface="Times New Roman" pitchFamily="18" charset="0"/>
                <a:cs typeface="Times New Roman" pitchFamily="18" charset="0"/>
              </a:rPr>
              <a:t>A </a:t>
            </a:r>
            <a:r>
              <a:rPr lang="en-US" sz="2400" dirty="0" smtClean="0">
                <a:solidFill>
                  <a:srgbClr val="FFC000"/>
                </a:solidFill>
                <a:latin typeface="Times New Roman" pitchFamily="18" charset="0"/>
                <a:cs typeface="Times New Roman" pitchFamily="18" charset="0"/>
              </a:rPr>
              <a:t>gingival retractor </a:t>
            </a:r>
            <a:r>
              <a:rPr lang="en-US" sz="2400" dirty="0" smtClean="0">
                <a:latin typeface="Times New Roman" pitchFamily="18" charset="0"/>
                <a:cs typeface="Times New Roman" pitchFamily="18" charset="0"/>
              </a:rPr>
              <a:t>for class V restorations  </a:t>
            </a:r>
          </a:p>
          <a:p>
            <a:pPr marL="746125" lvl="0" indent="-215900" algn="just">
              <a:lnSpc>
                <a:spcPct val="150000"/>
              </a:lnSpc>
              <a:buFont typeface="Arial" pitchFamily="34" charset="0"/>
              <a:buChar char="•"/>
            </a:pPr>
            <a:r>
              <a:rPr lang="en-US" sz="2400" dirty="0" smtClean="0">
                <a:latin typeface="Times New Roman" pitchFamily="18" charset="0"/>
                <a:cs typeface="Times New Roman" pitchFamily="18" charset="0"/>
              </a:rPr>
              <a:t>A </a:t>
            </a:r>
            <a:r>
              <a:rPr lang="en-US" sz="2400" dirty="0" smtClean="0">
                <a:solidFill>
                  <a:srgbClr val="FFC000"/>
                </a:solidFill>
                <a:latin typeface="Times New Roman" pitchFamily="18" charset="0"/>
                <a:cs typeface="Times New Roman" pitchFamily="18" charset="0"/>
              </a:rPr>
              <a:t>separator</a:t>
            </a:r>
            <a:r>
              <a:rPr lang="en-US" sz="2400" dirty="0" smtClean="0">
                <a:latin typeface="Times New Roman" pitchFamily="18" charset="0"/>
                <a:cs typeface="Times New Roman" pitchFamily="18" charset="0"/>
              </a:rPr>
              <a:t> to provide a minimal amount of separation </a:t>
            </a:r>
            <a:r>
              <a:rPr lang="en-US" sz="2400" dirty="0" smtClean="0">
                <a:solidFill>
                  <a:srgbClr val="FFC000"/>
                </a:solidFill>
                <a:latin typeface="Times New Roman" pitchFamily="18" charset="0"/>
                <a:cs typeface="Times New Roman" pitchFamily="18" charset="0"/>
              </a:rPr>
              <a:t>(0.5 mm) </a:t>
            </a:r>
            <a:r>
              <a:rPr lang="en-US" sz="2400" dirty="0" smtClean="0">
                <a:latin typeface="Times New Roman" pitchFamily="18" charset="0"/>
                <a:cs typeface="Times New Roman" pitchFamily="18" charset="0"/>
              </a:rPr>
              <a:t>between anterior teeth for Class III restorations.</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algn="just">
              <a:lnSpc>
                <a:spcPct val="150000"/>
              </a:lnSpc>
              <a:buNone/>
            </a:pPr>
            <a:r>
              <a:rPr lang="en-US" sz="2400" b="1" u="sng" dirty="0" smtClean="0">
                <a:solidFill>
                  <a:srgbClr val="FFC000"/>
                </a:solidFill>
                <a:latin typeface="Times New Roman" pitchFamily="18" charset="0"/>
                <a:cs typeface="Times New Roman" pitchFamily="18" charset="0"/>
              </a:rPr>
              <a:t>Class I cavity preparation</a:t>
            </a:r>
            <a:r>
              <a:rPr lang="en-US" sz="2400" u="sng" dirty="0" smtClean="0">
                <a:solidFill>
                  <a:srgbClr val="FFC000"/>
                </a:solidFill>
                <a:latin typeface="Times New Roman" pitchFamily="18" charset="0"/>
                <a:cs typeface="Times New Roman" pitchFamily="18" charset="0"/>
              </a:rPr>
              <a:t>:</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external form of the cavity for direct filling gold is quite similar to that of silver amalgam.</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outline form is extended to include all the carious lesion and fissured enamel.</a:t>
            </a:r>
          </a:p>
          <a:p>
            <a:pPr algn="just">
              <a:lnSpc>
                <a:spcPct val="150000"/>
              </a:lnSpc>
              <a:buFont typeface="Wingdings" pitchFamily="2" charset="2"/>
              <a:buChar char="Ø"/>
            </a:pPr>
            <a:r>
              <a:rPr lang="en-US" sz="2400" dirty="0" smtClean="0">
                <a:latin typeface="Times New Roman" pitchFamily="18" charset="0"/>
                <a:cs typeface="Times New Roman" pitchFamily="18" charset="0"/>
              </a:rPr>
              <a:t>In case of a pit defect, the outline may be simply triangular, oblong or circular</a:t>
            </a:r>
            <a:r>
              <a:rPr lang="en-US" sz="2400" dirty="0" smtClean="0"/>
              <a:t>.</a:t>
            </a: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algn="just">
              <a:lnSpc>
                <a:spcPct val="150000"/>
              </a:lnSpc>
              <a:buFont typeface="Wingdings" pitchFamily="2" charset="2"/>
              <a:buChar char="Ø"/>
            </a:pPr>
            <a:r>
              <a:rPr lang="en-US" sz="2400" dirty="0" smtClean="0">
                <a:latin typeface="Times New Roman" pitchFamily="18" charset="0"/>
                <a:cs typeface="Times New Roman" pitchFamily="18" charset="0"/>
              </a:rPr>
              <a:t>The carious lesion is entered with a </a:t>
            </a:r>
            <a:r>
              <a:rPr lang="en-US" sz="2400" dirty="0" smtClean="0">
                <a:solidFill>
                  <a:srgbClr val="FFC000"/>
                </a:solidFill>
                <a:latin typeface="Times New Roman" pitchFamily="18" charset="0"/>
                <a:cs typeface="Times New Roman" pitchFamily="18" charset="0"/>
              </a:rPr>
              <a:t>No.1 </a:t>
            </a:r>
            <a:r>
              <a:rPr lang="en-US" sz="2400" dirty="0" smtClean="0">
                <a:latin typeface="Times New Roman" pitchFamily="18" charset="0"/>
                <a:cs typeface="Times New Roman" pitchFamily="18" charset="0"/>
              </a:rPr>
              <a:t>round</a:t>
            </a:r>
            <a:r>
              <a:rPr lang="en-US" sz="2400" dirty="0" smtClean="0">
                <a:solidFill>
                  <a:srgbClr val="FFC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bur and the outline form established with an </a:t>
            </a:r>
            <a:r>
              <a:rPr lang="en-US" sz="2400" dirty="0" smtClean="0">
                <a:solidFill>
                  <a:srgbClr val="FFC000"/>
                </a:solidFill>
                <a:latin typeface="Times New Roman" pitchFamily="18" charset="0"/>
                <a:cs typeface="Times New Roman" pitchFamily="18" charset="0"/>
              </a:rPr>
              <a:t>No. 330</a:t>
            </a:r>
            <a:r>
              <a:rPr lang="en-US" sz="2400" dirty="0" smtClean="0">
                <a:latin typeface="Times New Roman" pitchFamily="18" charset="0"/>
                <a:cs typeface="Times New Roman" pitchFamily="18" charset="0"/>
              </a:rPr>
              <a:t> pear-shaped bur.</a:t>
            </a:r>
          </a:p>
          <a:p>
            <a:pPr algn="just">
              <a:lnSpc>
                <a:spcPct val="150000"/>
              </a:lnSpc>
              <a:buFont typeface="Wingdings" pitchFamily="2" charset="2"/>
              <a:buChar char="Ø"/>
            </a:pPr>
            <a:r>
              <a:rPr lang="en-US" sz="2400" dirty="0" smtClean="0">
                <a:latin typeface="Times New Roman" pitchFamily="18" charset="0"/>
                <a:cs typeface="Times New Roman" pitchFamily="18" charset="0"/>
              </a:rPr>
              <a:t>Walls of the preparation are made </a:t>
            </a:r>
            <a:r>
              <a:rPr lang="en-US" sz="2400" dirty="0" smtClean="0">
                <a:solidFill>
                  <a:srgbClr val="FFC000"/>
                </a:solidFill>
                <a:latin typeface="Times New Roman" pitchFamily="18" charset="0"/>
                <a:cs typeface="Times New Roman" pitchFamily="18" charset="0"/>
              </a:rPr>
              <a:t>parallel</a:t>
            </a:r>
            <a:r>
              <a:rPr lang="en-US" sz="2400" dirty="0" smtClean="0">
                <a:latin typeface="Times New Roman" pitchFamily="18" charset="0"/>
                <a:cs typeface="Times New Roman" pitchFamily="18" charset="0"/>
              </a:rPr>
              <a:t> to each other.</a:t>
            </a:r>
          </a:p>
          <a:p>
            <a:pPr algn="just">
              <a:lnSpc>
                <a:spcPct val="150000"/>
              </a:lnSpc>
              <a:buFont typeface="Wingdings" pitchFamily="2" charset="2"/>
              <a:buChar char="Ø"/>
            </a:pPr>
            <a:r>
              <a:rPr lang="en-US" sz="2400" dirty="0" smtClean="0">
                <a:latin typeface="Times New Roman" pitchFamily="18" charset="0"/>
                <a:cs typeface="Times New Roman" pitchFamily="18" charset="0"/>
              </a:rPr>
              <a:t> In wide cavities, </a:t>
            </a:r>
            <a:r>
              <a:rPr lang="en-US" sz="2400" dirty="0" err="1" smtClean="0">
                <a:latin typeface="Times New Roman" pitchFamily="18" charset="0"/>
                <a:cs typeface="Times New Roman" pitchFamily="18" charset="0"/>
              </a:rPr>
              <a:t>mesial</a:t>
            </a:r>
            <a:r>
              <a:rPr lang="en-US" sz="2400" dirty="0" smtClean="0">
                <a:latin typeface="Times New Roman" pitchFamily="18" charset="0"/>
                <a:cs typeface="Times New Roman" pitchFamily="18" charset="0"/>
              </a:rPr>
              <a:t> and distal walls need to be diverged slightly towards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surface.</a:t>
            </a:r>
          </a:p>
          <a:p>
            <a:pPr>
              <a:lnSpc>
                <a:spcPct val="150000"/>
              </a:lnSpc>
              <a:buFont typeface="Wingdings" pitchFamily="2" charset="2"/>
              <a:buChar char="Ø"/>
            </a:pPr>
            <a:r>
              <a:rPr lang="en-US" sz="2400" dirty="0" err="1" smtClean="0">
                <a:solidFill>
                  <a:srgbClr val="FFC000"/>
                </a:solidFill>
                <a:latin typeface="Times New Roman" pitchFamily="18" charset="0"/>
                <a:cs typeface="Times New Roman" pitchFamily="18" charset="0"/>
              </a:rPr>
              <a:t>Pulpal</a:t>
            </a:r>
            <a:r>
              <a:rPr lang="en-US" sz="2400" dirty="0" smtClean="0">
                <a:solidFill>
                  <a:srgbClr val="FFC000"/>
                </a:solidFill>
                <a:latin typeface="Times New Roman" pitchFamily="18" charset="0"/>
                <a:cs typeface="Times New Roman" pitchFamily="18" charset="0"/>
              </a:rPr>
              <a:t> floor </a:t>
            </a:r>
            <a:r>
              <a:rPr lang="en-US" sz="2400" dirty="0" smtClean="0">
                <a:latin typeface="Times New Roman" pitchFamily="18" charset="0"/>
                <a:cs typeface="Times New Roman" pitchFamily="18" charset="0"/>
              </a:rPr>
              <a:t>is made flat and perpendicular to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forces.</a:t>
            </a:r>
          </a:p>
          <a:p>
            <a:pPr>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Retention</a:t>
            </a:r>
            <a:r>
              <a:rPr lang="en-US" sz="2400" dirty="0" smtClean="0">
                <a:latin typeface="Times New Roman" pitchFamily="18" charset="0"/>
                <a:cs typeface="Times New Roman" pitchFamily="18" charset="0"/>
              </a:rPr>
              <a:t> is provided by the parallelism of walls and sharp line angles and point angles.</a:t>
            </a: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25</a:t>
            </a:fld>
            <a:endParaRPr lang="en-US" dirty="0"/>
          </a:p>
        </p:txBody>
      </p:sp>
      <p:pic>
        <p:nvPicPr>
          <p:cNvPr id="3074" name="Picture 2"/>
          <p:cNvPicPr>
            <a:picLocks noChangeAspect="1" noChangeArrowheads="1"/>
          </p:cNvPicPr>
          <p:nvPr/>
        </p:nvPicPr>
        <p:blipFill>
          <a:blip r:embed="rId2"/>
          <a:srcRect/>
          <a:stretch>
            <a:fillRect/>
          </a:stretch>
        </p:blipFill>
        <p:spPr bwMode="auto">
          <a:xfrm>
            <a:off x="4800600" y="3124200"/>
            <a:ext cx="2971800" cy="2012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p:cNvPicPr>
            <a:picLocks noChangeAspect="1" noChangeArrowheads="1"/>
          </p:cNvPicPr>
          <p:nvPr/>
        </p:nvPicPr>
        <p:blipFill>
          <a:blip r:embed="rId3"/>
          <a:srcRect b="6062"/>
          <a:stretch>
            <a:fillRect/>
          </a:stretch>
        </p:blipFill>
        <p:spPr bwMode="auto">
          <a:xfrm>
            <a:off x="1295400" y="3200400"/>
            <a:ext cx="26670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linds(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3074"/>
                                        </p:tgtEl>
                                      </p:cBhvr>
                                    </p:animEffect>
                                    <p:set>
                                      <p:cBhvr>
                                        <p:cTn id="25" dur="1" fill="hold">
                                          <p:stCondLst>
                                            <p:cond delay="499"/>
                                          </p:stCondLst>
                                        </p:cTn>
                                        <p:tgtEl>
                                          <p:spTgt spid="30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linds(horizontal)">
                                      <p:cBhvr>
                                        <p:cTn id="30" dur="500"/>
                                        <p:tgtEl>
                                          <p:spTgt spid="5">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blinds(horizontal)">
                                      <p:cBhvr>
                                        <p:cTn id="33" dur="500"/>
                                        <p:tgtEl>
                                          <p:spTgt spid="5">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blinds(horizontal)">
                                      <p:cBhvr>
                                        <p:cTn id="36" dur="500"/>
                                        <p:tgtEl>
                                          <p:spTgt spid="5">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blinds(horizontal)">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algn="just">
              <a:lnSpc>
                <a:spcPct val="150000"/>
              </a:lnSpc>
              <a:buFont typeface="Wingdings" pitchFamily="2" charset="2"/>
              <a:buChar char="Ø"/>
            </a:pPr>
            <a:r>
              <a:rPr lang="en-US" sz="2400" dirty="0" smtClean="0">
                <a:latin typeface="Times New Roman" pitchFamily="18" charset="0"/>
                <a:cs typeface="Times New Roman" pitchFamily="18" charset="0"/>
              </a:rPr>
              <a:t>Accentuation of the angles is done with a No. 6 ½</a:t>
            </a:r>
            <a:r>
              <a:rPr lang="en-US" sz="1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-2 ½</a:t>
            </a:r>
            <a:r>
              <a:rPr lang="en-US" sz="1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-9 hoe.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Additional retention if desired is given in the form of undercuts in dentin by a</a:t>
            </a:r>
          </a:p>
          <a:p>
            <a:pPr marL="966788" indent="-382588" algn="just">
              <a:lnSpc>
                <a:spcPct val="150000"/>
              </a:lnSpc>
              <a:buFont typeface="Arial" pitchFamily="34" charset="0"/>
              <a:buChar char="•"/>
            </a:pPr>
            <a:r>
              <a:rPr lang="en-US" sz="2400" dirty="0" smtClean="0">
                <a:latin typeface="Times New Roman" pitchFamily="18" charset="0"/>
                <a:cs typeface="Times New Roman" pitchFamily="18" charset="0"/>
              </a:rPr>
              <a:t> No. 33 </a:t>
            </a:r>
            <a:r>
              <a:rPr lang="en-US" sz="3200" dirty="0" smtClean="0">
                <a:latin typeface="Times New Roman" pitchFamily="18" charset="0"/>
                <a:cs typeface="Times New Roman" pitchFamily="18" charset="0"/>
              </a:rPr>
              <a:t>½</a:t>
            </a:r>
            <a:r>
              <a:rPr lang="en-US" sz="2400" dirty="0" smtClean="0">
                <a:latin typeface="Times New Roman" pitchFamily="18" charset="0"/>
                <a:cs typeface="Times New Roman" pitchFamily="18" charset="0"/>
              </a:rPr>
              <a:t>  inverted cone bur or </a:t>
            </a:r>
          </a:p>
          <a:p>
            <a:pPr marL="966788" indent="-382588" algn="just">
              <a:lnSpc>
                <a:spcPct val="150000"/>
              </a:lnSpc>
              <a:buFont typeface="Arial" pitchFamily="34" charset="0"/>
              <a:buChar char="•"/>
            </a:pPr>
            <a:r>
              <a:rPr lang="en-US" sz="2400" dirty="0" smtClean="0">
                <a:latin typeface="Times New Roman" pitchFamily="18" charset="0"/>
                <a:cs typeface="Times New Roman" pitchFamily="18" charset="0"/>
              </a:rPr>
              <a:t> No. 6 ½</a:t>
            </a:r>
            <a:r>
              <a:rPr lang="en-US" sz="1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-2 ½</a:t>
            </a:r>
            <a:r>
              <a:rPr lang="en-US" sz="1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-9 or 8-4-10 hoe.</a:t>
            </a:r>
          </a:p>
          <a:p>
            <a:pPr algn="just">
              <a:lnSpc>
                <a:spcPct val="150000"/>
              </a:lnSpc>
              <a:buFont typeface="Wingdings" pitchFamily="2" charset="2"/>
              <a:buChar char="Ø"/>
            </a:pP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26</a:t>
            </a:fld>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1600200" y="2514600"/>
            <a:ext cx="4424518"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nverted_cone-options.jpg"/>
          <p:cNvPicPr>
            <a:picLocks noChangeAspect="1"/>
          </p:cNvPicPr>
          <p:nvPr/>
        </p:nvPicPr>
        <p:blipFill>
          <a:blip r:embed="rId3"/>
          <a:srcRect r="48000" b="18933"/>
          <a:stretch>
            <a:fillRect/>
          </a:stretch>
        </p:blipFill>
        <p:spPr>
          <a:xfrm>
            <a:off x="5257800" y="4419600"/>
            <a:ext cx="2487678" cy="1997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linds(horizontal)">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4099"/>
                                        </p:tgtEl>
                                      </p:cBhvr>
                                    </p:animEffect>
                                    <p:set>
                                      <p:cBhvr>
                                        <p:cTn id="17" dur="1" fill="hold">
                                          <p:stCondLst>
                                            <p:cond delay="499"/>
                                          </p:stCondLst>
                                        </p:cTn>
                                        <p:tgtEl>
                                          <p:spTgt spid="409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linds(horizontal)">
                                      <p:cBhvr>
                                        <p:cTn id="25" dur="500"/>
                                        <p:tgtEl>
                                          <p:spTgt spid="5">
                                            <p:txEl>
                                              <p:pRg st="2" end="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linds(horizont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ox(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xit" presetSubtype="16" fill="hold" nodeType="clickEffect">
                                  <p:stCondLst>
                                    <p:cond delay="0"/>
                                  </p:stCondLst>
                                  <p:childTnLst>
                                    <p:animEffect transition="out" filter="box(in)">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algn="just">
              <a:lnSpc>
                <a:spcPct val="150000"/>
              </a:lnSpc>
              <a:buFont typeface="Wingdings" pitchFamily="2" charset="2"/>
              <a:buChar char="Ø"/>
            </a:pPr>
            <a:r>
              <a:rPr lang="en-US" sz="2400" dirty="0" smtClean="0">
                <a:latin typeface="Times New Roman" pitchFamily="18" charset="0"/>
                <a:cs typeface="Times New Roman" pitchFamily="18" charset="0"/>
              </a:rPr>
              <a:t>These </a:t>
            </a:r>
            <a:r>
              <a:rPr lang="en-US" sz="2400" dirty="0" smtClean="0">
                <a:solidFill>
                  <a:srgbClr val="FFC000"/>
                </a:solidFill>
                <a:latin typeface="Times New Roman" pitchFamily="18" charset="0"/>
                <a:cs typeface="Times New Roman" pitchFamily="18" charset="0"/>
              </a:rPr>
              <a:t>retention grooves </a:t>
            </a:r>
            <a:r>
              <a:rPr lang="en-US" sz="2400" dirty="0" smtClean="0">
                <a:latin typeface="Times New Roman" pitchFamily="18" charset="0"/>
                <a:cs typeface="Times New Roman" pitchFamily="18" charset="0"/>
              </a:rPr>
              <a:t>are placed facially and </a:t>
            </a:r>
            <a:r>
              <a:rPr lang="en-US" sz="2400" dirty="0" err="1" smtClean="0">
                <a:latin typeface="Times New Roman" pitchFamily="18" charset="0"/>
                <a:cs typeface="Times New Roman" pitchFamily="18" charset="0"/>
              </a:rPr>
              <a:t>lingually</a:t>
            </a:r>
            <a:r>
              <a:rPr lang="en-US" sz="2400" dirty="0" smtClean="0">
                <a:latin typeface="Times New Roman" pitchFamily="18" charset="0"/>
                <a:cs typeface="Times New Roman" pitchFamily="18" charset="0"/>
              </a:rPr>
              <a:t> in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preparation of posterior teeth at the </a:t>
            </a:r>
            <a:r>
              <a:rPr lang="en-US" sz="2400" dirty="0" err="1" smtClean="0">
                <a:solidFill>
                  <a:srgbClr val="FFC000"/>
                </a:solidFill>
                <a:latin typeface="Times New Roman" pitchFamily="18" charset="0"/>
                <a:cs typeface="Times New Roman" pitchFamily="18" charset="0"/>
              </a:rPr>
              <a:t>faciopulpal</a:t>
            </a:r>
            <a:r>
              <a:rPr lang="en-US" sz="2400" dirty="0" smtClean="0">
                <a:latin typeface="Times New Roman" pitchFamily="18" charset="0"/>
                <a:cs typeface="Times New Roman" pitchFamily="18" charset="0"/>
              </a:rPr>
              <a:t> and </a:t>
            </a:r>
            <a:r>
              <a:rPr lang="en-US" sz="2400" dirty="0" err="1" smtClean="0">
                <a:solidFill>
                  <a:srgbClr val="FFC000"/>
                </a:solidFill>
                <a:latin typeface="Times New Roman" pitchFamily="18" charset="0"/>
                <a:cs typeface="Times New Roman" pitchFamily="18" charset="0"/>
              </a:rPr>
              <a:t>linguopulpal</a:t>
            </a:r>
            <a:r>
              <a:rPr lang="en-US" sz="2400" dirty="0" smtClean="0">
                <a:solidFill>
                  <a:srgbClr val="FFC000"/>
                </a:solidFill>
                <a:latin typeface="Times New Roman" pitchFamily="18" charset="0"/>
                <a:cs typeface="Times New Roman" pitchFamily="18" charset="0"/>
              </a:rPr>
              <a:t> line angles </a:t>
            </a:r>
            <a:r>
              <a:rPr lang="en-US" sz="2400" dirty="0" smtClean="0">
                <a:latin typeface="Times New Roman" pitchFamily="18" charset="0"/>
                <a:cs typeface="Times New Roman" pitchFamily="18" charset="0"/>
              </a:rPr>
              <a:t>respectively.</a:t>
            </a:r>
            <a:endParaRPr lang="en-US" sz="2400" u="sng"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r>
              <a:rPr lang="en-US" sz="2400" dirty="0" smtClean="0">
                <a:latin typeface="Times New Roman" pitchFamily="18" charset="0"/>
                <a:cs typeface="Times New Roman" pitchFamily="18" charset="0"/>
              </a:rPr>
              <a:t>For the lingual surfaces of anterior teeth and facial surfaces of molars, these are given </a:t>
            </a:r>
            <a:r>
              <a:rPr lang="en-US" sz="2400" dirty="0" err="1" smtClean="0">
                <a:latin typeface="Times New Roman" pitchFamily="18" charset="0"/>
                <a:cs typeface="Times New Roman" pitchFamily="18" charset="0"/>
              </a:rPr>
              <a:t>incisally</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gingivally</a:t>
            </a:r>
            <a:r>
              <a:rPr lang="en-US" sz="2400" dirty="0" smtClean="0">
                <a:latin typeface="Times New Roman" pitchFamily="18" charset="0"/>
                <a:cs typeface="Times New Roman" pitchFamily="18" charset="0"/>
              </a:rPr>
              <a:t> on </a:t>
            </a:r>
            <a:r>
              <a:rPr lang="en-US" sz="2400" dirty="0" err="1" smtClean="0">
                <a:solidFill>
                  <a:srgbClr val="FFC000"/>
                </a:solidFill>
                <a:latin typeface="Times New Roman" pitchFamily="18" charset="0"/>
                <a:cs typeface="Times New Roman" pitchFamily="18" charset="0"/>
              </a:rPr>
              <a:t>incisoaxial</a:t>
            </a:r>
            <a:r>
              <a:rPr lang="en-US" sz="2400" dirty="0" smtClean="0">
                <a:solidFill>
                  <a:srgbClr val="FFC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and </a:t>
            </a:r>
            <a:r>
              <a:rPr lang="en-US" sz="2400" dirty="0" err="1" smtClean="0">
                <a:solidFill>
                  <a:srgbClr val="FFC000"/>
                </a:solidFill>
                <a:latin typeface="Times New Roman" pitchFamily="18" charset="0"/>
                <a:cs typeface="Times New Roman" pitchFamily="18" charset="0"/>
              </a:rPr>
              <a:t>gingivoaxial</a:t>
            </a:r>
            <a:r>
              <a:rPr lang="en-US" sz="2400" dirty="0" smtClean="0">
                <a:solidFill>
                  <a:srgbClr val="FFC000"/>
                </a:solidFill>
                <a:latin typeface="Times New Roman" pitchFamily="18" charset="0"/>
                <a:cs typeface="Times New Roman" pitchFamily="18" charset="0"/>
              </a:rPr>
              <a:t> line angles </a:t>
            </a:r>
            <a:r>
              <a:rPr lang="en-US" sz="2400" dirty="0" smtClean="0">
                <a:latin typeface="Times New Roman" pitchFamily="18" charset="0"/>
                <a:cs typeface="Times New Roman" pitchFamily="18" charset="0"/>
              </a:rPr>
              <a:t>respectively.</a:t>
            </a: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27</a:t>
            </a:fld>
            <a:endParaRPr lang="en-US" dirty="0"/>
          </a:p>
        </p:txBody>
      </p:sp>
      <p:pic>
        <p:nvPicPr>
          <p:cNvPr id="4098" name="Picture 2"/>
          <p:cNvPicPr>
            <a:picLocks noChangeAspect="1" noChangeArrowheads="1"/>
          </p:cNvPicPr>
          <p:nvPr/>
        </p:nvPicPr>
        <p:blipFill>
          <a:blip r:embed="rId2"/>
          <a:srcRect l="4969" t="6170" r="5590" b="3342"/>
          <a:stretch>
            <a:fillRect/>
          </a:stretch>
        </p:blipFill>
        <p:spPr bwMode="auto">
          <a:xfrm>
            <a:off x="2895600" y="1676400"/>
            <a:ext cx="27432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686800" cy="4648200"/>
          </a:xfrm>
        </p:spPr>
        <p:txBody>
          <a:bodyPr>
            <a:noAutofit/>
          </a:bodyPr>
          <a:lstStyle/>
          <a:p>
            <a:pPr algn="just">
              <a:lnSpc>
                <a:spcPct val="200000"/>
              </a:lnSpc>
              <a:buFont typeface="Wingdings" pitchFamily="2" charset="2"/>
              <a:buChar char="Ø"/>
            </a:pPr>
            <a:r>
              <a:rPr lang="en-US" sz="2400" dirty="0" smtClean="0">
                <a:latin typeface="Times New Roman" pitchFamily="18" charset="0"/>
                <a:cs typeface="Times New Roman" pitchFamily="18" charset="0"/>
              </a:rPr>
              <a:t>Any remaining infected carious dentin is removed with a large No.2 round bur.</a:t>
            </a:r>
          </a:p>
          <a:p>
            <a:pPr algn="just">
              <a:lnSpc>
                <a:spcPct val="200000"/>
              </a:lnSpc>
              <a:buFont typeface="Wingdings" pitchFamily="2" charset="2"/>
              <a:buChar char="Ø"/>
            </a:pPr>
            <a:r>
              <a:rPr lang="en-US" sz="2400" dirty="0" err="1" smtClean="0">
                <a:latin typeface="Times New Roman" pitchFamily="18" charset="0"/>
                <a:cs typeface="Times New Roman" pitchFamily="18" charset="0"/>
              </a:rPr>
              <a:t>Planing</a:t>
            </a:r>
            <a:r>
              <a:rPr lang="en-US" sz="2400" dirty="0" smtClean="0">
                <a:latin typeface="Times New Roman" pitchFamily="18" charset="0"/>
                <a:cs typeface="Times New Roman" pitchFamily="18" charset="0"/>
              </a:rPr>
              <a:t> of the walls is done with a No. 6½-2½-9 or 8-4-10 hoe.</a:t>
            </a:r>
          </a:p>
          <a:p>
            <a:pPr algn="just">
              <a:lnSpc>
                <a:spcPct val="200000"/>
              </a:lnSpc>
              <a:buFont typeface="Wingdings" pitchFamily="2" charset="2"/>
              <a:buChar char="Ø"/>
            </a:pPr>
            <a:r>
              <a:rPr lang="en-US" sz="2400" dirty="0" smtClean="0">
                <a:latin typeface="Times New Roman" pitchFamily="18" charset="0"/>
                <a:cs typeface="Times New Roman" pitchFamily="18" charset="0"/>
              </a:rPr>
              <a:t> A very slight </a:t>
            </a:r>
            <a:r>
              <a:rPr lang="en-US" sz="2400" dirty="0" err="1" smtClean="0">
                <a:solidFill>
                  <a:srgbClr val="FFC000"/>
                </a:solidFill>
                <a:latin typeface="Times New Roman" pitchFamily="18" charset="0"/>
                <a:cs typeface="Times New Roman" pitchFamily="18" charset="0"/>
              </a:rPr>
              <a:t>cavosurface</a:t>
            </a:r>
            <a:r>
              <a:rPr lang="en-US" sz="2400" dirty="0" smtClean="0">
                <a:solidFill>
                  <a:srgbClr val="FFC000"/>
                </a:solidFill>
                <a:latin typeface="Times New Roman" pitchFamily="18" charset="0"/>
                <a:cs typeface="Times New Roman" pitchFamily="18" charset="0"/>
              </a:rPr>
              <a:t> bevel </a:t>
            </a:r>
            <a:r>
              <a:rPr lang="en-US" sz="2400" dirty="0" smtClean="0">
                <a:latin typeface="Times New Roman" pitchFamily="18" charset="0"/>
                <a:cs typeface="Times New Roman" pitchFamily="18" charset="0"/>
              </a:rPr>
              <a:t>of </a:t>
            </a:r>
            <a:r>
              <a:rPr lang="en-US" sz="2400" dirty="0" smtClean="0">
                <a:solidFill>
                  <a:srgbClr val="FFC000"/>
                </a:solidFill>
                <a:latin typeface="Times New Roman" pitchFamily="18" charset="0"/>
                <a:cs typeface="Times New Roman" pitchFamily="18" charset="0"/>
              </a:rPr>
              <a:t>30-40° </a:t>
            </a:r>
            <a:r>
              <a:rPr lang="en-US" sz="2400" dirty="0" smtClean="0">
                <a:latin typeface="Times New Roman" pitchFamily="18" charset="0"/>
                <a:cs typeface="Times New Roman" pitchFamily="18" charset="0"/>
              </a:rPr>
              <a:t>and </a:t>
            </a:r>
            <a:r>
              <a:rPr lang="en-US" sz="2400" dirty="0" smtClean="0">
                <a:solidFill>
                  <a:srgbClr val="FFC000"/>
                </a:solidFill>
                <a:latin typeface="Times New Roman" pitchFamily="18" charset="0"/>
                <a:cs typeface="Times New Roman" pitchFamily="18" charset="0"/>
              </a:rPr>
              <a:t>0.2 mm </a:t>
            </a:r>
            <a:r>
              <a:rPr lang="en-US" sz="2400" dirty="0" smtClean="0">
                <a:latin typeface="Times New Roman" pitchFamily="18" charset="0"/>
                <a:cs typeface="Times New Roman" pitchFamily="18" charset="0"/>
              </a:rPr>
              <a:t>in width is placed on all the margins using a smooth finishing bur or a flame shaped </a:t>
            </a:r>
            <a:r>
              <a:rPr lang="en-US" sz="2400" dirty="0" err="1" smtClean="0">
                <a:solidFill>
                  <a:srgbClr val="FFC000"/>
                </a:solidFill>
                <a:latin typeface="Times New Roman" pitchFamily="18" charset="0"/>
                <a:cs typeface="Times New Roman" pitchFamily="18" charset="0"/>
              </a:rPr>
              <a:t>whitestone</a:t>
            </a:r>
            <a:r>
              <a:rPr lang="en-US" sz="2400" dirty="0" smtClean="0">
                <a:latin typeface="Times New Roman" pitchFamily="18" charset="0"/>
                <a:cs typeface="Times New Roman" pitchFamily="18" charset="0"/>
              </a:rPr>
              <a:t>.</a:t>
            </a: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28</a:t>
            </a:fld>
            <a:endParaRPr lang="en-US" dirty="0"/>
          </a:p>
        </p:txBody>
      </p:sp>
      <p:pic>
        <p:nvPicPr>
          <p:cNvPr id="2053" name="Picture 5"/>
          <p:cNvPicPr>
            <a:picLocks noChangeAspect="1" noChangeArrowheads="1"/>
          </p:cNvPicPr>
          <p:nvPr/>
        </p:nvPicPr>
        <p:blipFill>
          <a:blip r:embed="rId2"/>
          <a:srcRect/>
          <a:stretch>
            <a:fillRect/>
          </a:stretch>
        </p:blipFill>
        <p:spPr bwMode="auto">
          <a:xfrm>
            <a:off x="2667000" y="2133600"/>
            <a:ext cx="3057525"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linds(horizontal)">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gn="just">
              <a:lnSpc>
                <a:spcPct val="150000"/>
              </a:lnSpc>
              <a:buNone/>
            </a:pPr>
            <a:r>
              <a:rPr lang="en-US" sz="2400" dirty="0" smtClean="0">
                <a:solidFill>
                  <a:srgbClr val="FFC000"/>
                </a:solidFill>
                <a:latin typeface="Times New Roman" pitchFamily="18" charset="0"/>
                <a:cs typeface="Times New Roman" pitchFamily="18" charset="0"/>
              </a:rPr>
              <a:t>A. Simple Class I in molars and pre-molars </a:t>
            </a:r>
            <a:r>
              <a:rPr lang="en-US" sz="2400" dirty="0" err="1" smtClean="0">
                <a:solidFill>
                  <a:srgbClr val="FFC000"/>
                </a:solidFill>
                <a:latin typeface="Times New Roman" pitchFamily="18" charset="0"/>
                <a:cs typeface="Times New Roman" pitchFamily="18" charset="0"/>
              </a:rPr>
              <a:t>occlusal</a:t>
            </a:r>
            <a:r>
              <a:rPr lang="en-US" sz="2400" dirty="0" smtClean="0">
                <a:solidFill>
                  <a:srgbClr val="FFC000"/>
                </a:solidFill>
                <a:latin typeface="Times New Roman" pitchFamily="18" charset="0"/>
                <a:cs typeface="Times New Roman" pitchFamily="18" charset="0"/>
              </a:rPr>
              <a:t> surface</a:t>
            </a:r>
          </a:p>
          <a:p>
            <a:pPr>
              <a:lnSpc>
                <a:spcPct val="150000"/>
              </a:lnSpc>
              <a:buFont typeface="Wingdings" pitchFamily="2" charset="2"/>
              <a:buChar char="Ø"/>
            </a:pPr>
            <a:r>
              <a:rPr lang="en-US" sz="2400" dirty="0" smtClean="0">
                <a:latin typeface="Times New Roman" pitchFamily="18" charset="0"/>
                <a:cs typeface="Times New Roman" pitchFamily="18" charset="0"/>
              </a:rPr>
              <a:t>I. General shape : The outline is similar to Class 1cavity preparations for amalgam, but with three modifications:-</a:t>
            </a:r>
          </a:p>
          <a:p>
            <a:pPr marL="746125" indent="-393700">
              <a:lnSpc>
                <a:spcPct val="150000"/>
              </a:lnSpc>
              <a:buNone/>
            </a:pPr>
            <a:r>
              <a:rPr lang="en-US" sz="2400" dirty="0" smtClean="0">
                <a:latin typeface="Times New Roman" pitchFamily="18" charset="0"/>
                <a:cs typeface="Times New Roman" pitchFamily="18" charset="0"/>
              </a:rPr>
              <a:t>a. These preparations have angular corners.</a:t>
            </a:r>
          </a:p>
          <a:p>
            <a:pPr marL="746125" indent="-393700">
              <a:lnSpc>
                <a:spcPct val="150000"/>
              </a:lnSpc>
              <a:buNone/>
            </a:pPr>
            <a:r>
              <a:rPr lang="en-US" sz="2400" dirty="0" smtClean="0">
                <a:latin typeface="Times New Roman" pitchFamily="18" charset="0"/>
                <a:cs typeface="Times New Roman" pitchFamily="18" charset="0"/>
              </a:rPr>
              <a:t>b. The extensions in the facial and lingual grooves in molars will end in a pointed termination, rather than rounded.</a:t>
            </a:r>
          </a:p>
          <a:p>
            <a:pPr marL="746125" indent="-393700">
              <a:lnSpc>
                <a:spcPct val="150000"/>
              </a:lnSpc>
              <a:buNone/>
            </a:pPr>
            <a:r>
              <a:rPr lang="en-US" sz="2400" dirty="0" smtClean="0">
                <a:latin typeface="Times New Roman" pitchFamily="18" charset="0"/>
                <a:cs typeface="Times New Roman" pitchFamily="18" charset="0"/>
              </a:rPr>
              <a:t>c. The outline form of the cavity preparation is less pronounced.</a:t>
            </a:r>
          </a:p>
          <a:p>
            <a:pPr algn="just">
              <a:lnSpc>
                <a:spcPct val="150000"/>
              </a:lnSpc>
              <a:buFont typeface="Wingdings" pitchFamily="2" charset="2"/>
              <a:buChar char="Ø"/>
            </a:pP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29</a:t>
            </a:fld>
            <a:endParaRPr lang="en-US" dirty="0"/>
          </a:p>
        </p:txBody>
      </p:sp>
      <p:pic>
        <p:nvPicPr>
          <p:cNvPr id="5122" name="Picture 2"/>
          <p:cNvPicPr>
            <a:picLocks noChangeAspect="1" noChangeArrowheads="1"/>
          </p:cNvPicPr>
          <p:nvPr/>
        </p:nvPicPr>
        <p:blipFill>
          <a:blip r:embed="rId2"/>
          <a:srcRect/>
          <a:stretch>
            <a:fillRect/>
          </a:stretch>
        </p:blipFill>
        <p:spPr bwMode="auto">
          <a:xfrm>
            <a:off x="2133600" y="2286000"/>
            <a:ext cx="3980329"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Properties of pure gold</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Content Placeholder 3"/>
          <p:cNvSpPr>
            <a:spLocks noGrp="1"/>
          </p:cNvSpPr>
          <p:nvPr>
            <p:ph idx="1"/>
          </p:nvPr>
        </p:nvSpPr>
        <p:spPr>
          <a:xfrm>
            <a:off x="228600" y="1676400"/>
            <a:ext cx="8686800" cy="4038600"/>
          </a:xfrm>
        </p:spPr>
        <p:txBody>
          <a:bodyPr>
            <a:normAutofit lnSpcReduction="10000"/>
          </a:bodyPr>
          <a:lstStyle/>
          <a:p>
            <a:pPr marL="569912" indent="-457200" algn="just">
              <a:lnSpc>
                <a:spcPct val="170000"/>
              </a:lnSpc>
              <a:buFont typeface="+mj-lt"/>
              <a:buAutoNum type="arabicParenR"/>
              <a:tabLst>
                <a:tab pos="7891463" algn="l"/>
              </a:tabLst>
            </a:pPr>
            <a:r>
              <a:rPr lang="en-US" sz="2400" dirty="0" smtClean="0">
                <a:latin typeface="Times New Roman" pitchFamily="18" charset="0"/>
                <a:cs typeface="Times New Roman" pitchFamily="18" charset="0"/>
              </a:rPr>
              <a:t>Pure gold is </a:t>
            </a:r>
            <a:r>
              <a:rPr lang="en-US" sz="2400" dirty="0" smtClean="0">
                <a:solidFill>
                  <a:srgbClr val="FFFF00"/>
                </a:solidFill>
                <a:latin typeface="Times New Roman" pitchFamily="18" charset="0"/>
                <a:cs typeface="Times New Roman" pitchFamily="18" charset="0"/>
              </a:rPr>
              <a:t>soft, malleable, ductile</a:t>
            </a:r>
            <a:r>
              <a:rPr lang="en-US" sz="2400" dirty="0" smtClean="0">
                <a:latin typeface="Times New Roman" pitchFamily="18" charset="0"/>
                <a:cs typeface="Times New Roman" pitchFamily="18" charset="0"/>
              </a:rPr>
              <a:t> and does not oxidize under the normal atmospheric conditions. </a:t>
            </a:r>
          </a:p>
          <a:p>
            <a:pPr marL="112713" indent="350838" algn="just">
              <a:lnSpc>
                <a:spcPct val="170000"/>
              </a:lnSpc>
              <a:buFont typeface="+mj-lt"/>
              <a:buAutoNum type="arabicParenR"/>
            </a:pPr>
            <a:r>
              <a:rPr lang="en-US" sz="2400" dirty="0" smtClean="0">
                <a:latin typeface="Times New Roman" pitchFamily="18" charset="0"/>
                <a:cs typeface="Times New Roman" pitchFamily="18" charset="0"/>
              </a:rPr>
              <a:t>It is rich yellow in </a:t>
            </a:r>
            <a:r>
              <a:rPr lang="en-US" sz="2400" dirty="0" err="1" smtClean="0">
                <a:latin typeface="Times New Roman" pitchFamily="18" charset="0"/>
                <a:cs typeface="Times New Roman" pitchFamily="18" charset="0"/>
              </a:rPr>
              <a:t>colour</a:t>
            </a:r>
            <a:r>
              <a:rPr lang="en-US" sz="2400" dirty="0" smtClean="0">
                <a:latin typeface="Times New Roman" pitchFamily="18" charset="0"/>
                <a:cs typeface="Times New Roman" pitchFamily="18" charset="0"/>
              </a:rPr>
              <a:t> with a strong metallic </a:t>
            </a:r>
            <a:r>
              <a:rPr lang="en-US" sz="2400" dirty="0" err="1" smtClean="0">
                <a:latin typeface="Times New Roman" pitchFamily="18" charset="0"/>
                <a:cs typeface="Times New Roman" pitchFamily="18" charset="0"/>
              </a:rPr>
              <a:t>lustre</a:t>
            </a:r>
            <a:r>
              <a:rPr lang="en-US" sz="2400" dirty="0" smtClean="0">
                <a:latin typeface="Times New Roman" pitchFamily="18" charset="0"/>
                <a:cs typeface="Times New Roman" pitchFamily="18" charset="0"/>
              </a:rPr>
              <a:t>.</a:t>
            </a:r>
          </a:p>
          <a:p>
            <a:pPr marL="112713" indent="350838" algn="just">
              <a:lnSpc>
                <a:spcPct val="170000"/>
              </a:lnSpc>
              <a:buFont typeface="+mj-lt"/>
              <a:buAutoNum type="arabicParenR"/>
            </a:pPr>
            <a:r>
              <a:rPr lang="en-US" sz="2400" dirty="0" smtClean="0">
                <a:latin typeface="Times New Roman" pitchFamily="18" charset="0"/>
                <a:cs typeface="Times New Roman" pitchFamily="18" charset="0"/>
              </a:rPr>
              <a:t>Fuses at a </a:t>
            </a:r>
            <a:r>
              <a:rPr lang="en-US" sz="2400" dirty="0" smtClean="0">
                <a:solidFill>
                  <a:schemeClr val="accent2">
                    <a:lumMod val="60000"/>
                    <a:lumOff val="40000"/>
                  </a:schemeClr>
                </a:solidFill>
                <a:latin typeface="Times New Roman" pitchFamily="18" charset="0"/>
                <a:cs typeface="Times New Roman" pitchFamily="18" charset="0"/>
              </a:rPr>
              <a:t>temperature</a:t>
            </a:r>
            <a:r>
              <a:rPr lang="en-US" sz="2400" dirty="0" smtClean="0">
                <a:latin typeface="Times New Roman" pitchFamily="18" charset="0"/>
                <a:cs typeface="Times New Roman" pitchFamily="18" charset="0"/>
              </a:rPr>
              <a:t> of </a:t>
            </a:r>
            <a:r>
              <a:rPr lang="en-US" sz="2400" dirty="0" smtClean="0">
                <a:solidFill>
                  <a:srgbClr val="FFFF00"/>
                </a:solidFill>
                <a:latin typeface="Times New Roman" pitchFamily="18" charset="0"/>
                <a:cs typeface="Times New Roman" pitchFamily="18" charset="0"/>
              </a:rPr>
              <a:t>1063°c</a:t>
            </a:r>
            <a:r>
              <a:rPr lang="en-US" sz="2400" dirty="0" smtClean="0">
                <a:latin typeface="Times New Roman" pitchFamily="18" charset="0"/>
                <a:cs typeface="Times New Roman" pitchFamily="18" charset="0"/>
              </a:rPr>
              <a:t> and boils at </a:t>
            </a:r>
            <a:r>
              <a:rPr lang="en-US" sz="2400" dirty="0" smtClean="0">
                <a:solidFill>
                  <a:srgbClr val="FFFF00"/>
                </a:solidFill>
                <a:latin typeface="Times New Roman" pitchFamily="18" charset="0"/>
                <a:cs typeface="Times New Roman" pitchFamily="18" charset="0"/>
              </a:rPr>
              <a:t>2200°c</a:t>
            </a:r>
            <a:r>
              <a:rPr lang="en-US" sz="2400" dirty="0" smtClean="0">
                <a:latin typeface="Times New Roman" pitchFamily="18" charset="0"/>
                <a:cs typeface="Times New Roman" pitchFamily="18" charset="0"/>
              </a:rPr>
              <a:t>.</a:t>
            </a:r>
          </a:p>
          <a:p>
            <a:pPr marL="112713" indent="350838" algn="just">
              <a:lnSpc>
                <a:spcPct val="170000"/>
              </a:lnSpc>
              <a:buFont typeface="+mj-lt"/>
              <a:buAutoNum type="arabicParenR"/>
            </a:pPr>
            <a:r>
              <a:rPr lang="en-US" sz="2400" dirty="0" smtClean="0">
                <a:latin typeface="Times New Roman" pitchFamily="18" charset="0"/>
                <a:cs typeface="Times New Roman" pitchFamily="18" charset="0"/>
              </a:rPr>
              <a:t>The true </a:t>
            </a:r>
            <a:r>
              <a:rPr lang="en-US" sz="2400" dirty="0" smtClean="0">
                <a:solidFill>
                  <a:schemeClr val="accent2">
                    <a:lumMod val="60000"/>
                    <a:lumOff val="40000"/>
                  </a:schemeClr>
                </a:solidFill>
                <a:latin typeface="Times New Roman" pitchFamily="18" charset="0"/>
                <a:cs typeface="Times New Roman" pitchFamily="18" charset="0"/>
              </a:rPr>
              <a:t>density </a:t>
            </a:r>
            <a:r>
              <a:rPr lang="en-US" sz="2400" dirty="0" smtClean="0">
                <a:latin typeface="Times New Roman" pitchFamily="18" charset="0"/>
                <a:cs typeface="Times New Roman" pitchFamily="18" charset="0"/>
              </a:rPr>
              <a:t>of pure gold is </a:t>
            </a:r>
            <a:r>
              <a:rPr lang="en-US" sz="2400" dirty="0" smtClean="0">
                <a:solidFill>
                  <a:srgbClr val="FFFF00"/>
                </a:solidFill>
                <a:latin typeface="Times New Roman" pitchFamily="18" charset="0"/>
                <a:cs typeface="Times New Roman" pitchFamily="18" charset="0"/>
              </a:rPr>
              <a:t>19.0-19.3 g/cm</a:t>
            </a:r>
            <a:r>
              <a:rPr lang="en-US" sz="2400" baseline="30000" dirty="0" smtClean="0">
                <a:solidFill>
                  <a:srgbClr val="FFFF00"/>
                </a:solidFill>
                <a:latin typeface="Times New Roman" pitchFamily="18" charset="0"/>
                <a:cs typeface="Times New Roman" pitchFamily="18" charset="0"/>
              </a:rPr>
              <a:t>3</a:t>
            </a:r>
            <a:r>
              <a:rPr lang="en-US" sz="2400" dirty="0" smtClean="0">
                <a:latin typeface="Times New Roman" pitchFamily="18" charset="0"/>
                <a:cs typeface="Times New Roman" pitchFamily="18" charset="0"/>
              </a:rPr>
              <a:t>.</a:t>
            </a:r>
          </a:p>
          <a:p>
            <a:pPr marL="112713" indent="350838" algn="just">
              <a:lnSpc>
                <a:spcPct val="170000"/>
              </a:lnSpc>
              <a:buFont typeface="+mj-lt"/>
              <a:buAutoNum type="arabicParenR"/>
              <a:tabLst>
                <a:tab pos="7891463" algn="l"/>
              </a:tabLst>
            </a:pPr>
            <a:r>
              <a:rPr lang="en-US" sz="2400" dirty="0" err="1" smtClean="0">
                <a:solidFill>
                  <a:schemeClr val="accent2">
                    <a:lumMod val="60000"/>
                    <a:lumOff val="40000"/>
                  </a:schemeClr>
                </a:solidFill>
                <a:latin typeface="Times New Roman" pitchFamily="18" charset="0"/>
                <a:cs typeface="Times New Roman" pitchFamily="18" charset="0"/>
              </a:rPr>
              <a:t>Brinell's</a:t>
            </a:r>
            <a:r>
              <a:rPr lang="en-US" sz="2400" dirty="0" smtClean="0">
                <a:solidFill>
                  <a:schemeClr val="accent2">
                    <a:lumMod val="60000"/>
                    <a:lumOff val="40000"/>
                  </a:schemeClr>
                </a:solidFill>
                <a:latin typeface="Times New Roman" pitchFamily="18" charset="0"/>
                <a:cs typeface="Times New Roman" pitchFamily="18" charset="0"/>
              </a:rPr>
              <a:t> hardness</a:t>
            </a:r>
            <a:r>
              <a:rPr lang="en-US" sz="2400" dirty="0" smtClean="0">
                <a:latin typeface="Times New Roman" pitchFamily="18" charset="0"/>
                <a:cs typeface="Times New Roman" pitchFamily="18" charset="0"/>
              </a:rPr>
              <a:t> number of pure gold is </a:t>
            </a:r>
            <a:r>
              <a:rPr lang="en-US" sz="2400" dirty="0" smtClean="0">
                <a:solidFill>
                  <a:srgbClr val="FFFF00"/>
                </a:solidFill>
                <a:latin typeface="Times New Roman" pitchFamily="18" charset="0"/>
                <a:cs typeface="Times New Roman" pitchFamily="18" charset="0"/>
              </a:rPr>
              <a:t>25.</a:t>
            </a:r>
          </a:p>
          <a:p>
            <a:pPr marL="112713" indent="225425" algn="just">
              <a:lnSpc>
                <a:spcPct val="150000"/>
              </a:lnSpc>
              <a:buFont typeface="Wingdings" pitchFamily="2" charset="2"/>
              <a:buChar char="Ø"/>
              <a:tabLst>
                <a:tab pos="7891463" algn="l"/>
              </a:tabLst>
            </a:pPr>
            <a:endParaRPr lang="en-US" sz="2400" dirty="0" smtClean="0">
              <a:latin typeface="Times New Roman" pitchFamily="18" charset="0"/>
              <a:cs typeface="Times New Roman" pitchFamily="18" charset="0"/>
            </a:endParaRPr>
          </a:p>
          <a:p>
            <a:pPr marL="112713" indent="225425" algn="just">
              <a:lnSpc>
                <a:spcPct val="150000"/>
              </a:lnSpc>
              <a:buFont typeface="Wingdings" pitchFamily="2" charset="2"/>
              <a:buChar char="Ø"/>
              <a:tabLst>
                <a:tab pos="7891463" algn="l"/>
              </a:tabLst>
            </a:pPr>
            <a:endParaRPr lang="en-US" sz="2400" dirty="0">
              <a:latin typeface="Times New Roman" pitchFamily="18" charset="0"/>
              <a:cs typeface="Times New Roman" pitchFamily="18" charset="0"/>
            </a:endParaRPr>
          </a:p>
        </p:txBody>
      </p:sp>
      <p:pic>
        <p:nvPicPr>
          <p:cNvPr id="6" name="Picture 5" descr="PtN2.jpg"/>
          <p:cNvPicPr>
            <a:picLocks noChangeAspect="1"/>
          </p:cNvPicPr>
          <p:nvPr/>
        </p:nvPicPr>
        <p:blipFill>
          <a:blip r:embed="rId2"/>
          <a:stretch>
            <a:fillRect/>
          </a:stretch>
        </p:blipFill>
        <p:spPr>
          <a:xfrm>
            <a:off x="7391400" y="228600"/>
            <a:ext cx="1548384" cy="1532074"/>
          </a:xfrm>
          <a:prstGeom prst="rect">
            <a:avLst/>
          </a:prstGeom>
          <a:ln>
            <a:noFill/>
          </a:ln>
          <a:effectLst>
            <a:softEdge rad="112500"/>
          </a:effectLst>
        </p:spPr>
      </p:pic>
      <p:sp>
        <p:nvSpPr>
          <p:cNvPr id="7" name="Slide Number Placeholder 4"/>
          <p:cNvSpPr txBox="1">
            <a:spLocks/>
          </p:cNvSpPr>
          <p:nvPr/>
        </p:nvSpPr>
        <p:spPr>
          <a:xfrm>
            <a:off x="8077200" y="6492875"/>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Internal anatomy</a:t>
            </a:r>
          </a:p>
          <a:p>
            <a:pPr>
              <a:lnSpc>
                <a:spcPct val="150000"/>
              </a:lnSpc>
              <a:buFont typeface="Wingdings" pitchFamily="2" charset="2"/>
              <a:buChar char="Ø"/>
            </a:pPr>
            <a:r>
              <a:rPr lang="en-US" sz="2400" dirty="0" smtClean="0">
                <a:latin typeface="Times New Roman" pitchFamily="18" charset="0"/>
                <a:cs typeface="Times New Roman" pitchFamily="18" charset="0"/>
              </a:rPr>
              <a:t>Internal features very similar to those found in amalgam class I with two exceptions:</a:t>
            </a:r>
          </a:p>
          <a:p>
            <a:pPr marL="1027113" indent="-450850" algn="just">
              <a:lnSpc>
                <a:spcPct val="150000"/>
              </a:lnSpc>
              <a:buNone/>
            </a:pPr>
            <a:r>
              <a:rPr lang="en-US" sz="2400" dirty="0" smtClean="0">
                <a:latin typeface="Times New Roman" pitchFamily="18" charset="0"/>
                <a:cs typeface="Times New Roman" pitchFamily="18" charset="0"/>
              </a:rPr>
              <a:t>a. The line and point angles are definite and very angular in dentin substance.</a:t>
            </a:r>
          </a:p>
          <a:p>
            <a:pPr marL="1027113" indent="-450850" algn="just">
              <a:lnSpc>
                <a:spcPct val="150000"/>
              </a:lnSpc>
              <a:buNone/>
            </a:pPr>
            <a:r>
              <a:rPr lang="en-US" sz="2400" dirty="0" smtClean="0">
                <a:latin typeface="Times New Roman" pitchFamily="18" charset="0"/>
                <a:cs typeface="Times New Roman" pitchFamily="18" charset="0"/>
              </a:rPr>
              <a:t>b. The </a:t>
            </a:r>
            <a:r>
              <a:rPr lang="en-US" sz="2400" dirty="0" err="1" smtClean="0">
                <a:latin typeface="Times New Roman" pitchFamily="18" charset="0"/>
                <a:cs typeface="Times New Roman" pitchFamily="18" charset="0"/>
              </a:rPr>
              <a:t>cavosurface</a:t>
            </a:r>
            <a:r>
              <a:rPr lang="en-US" sz="2400" dirty="0" smtClean="0">
                <a:latin typeface="Times New Roman" pitchFamily="18" charset="0"/>
                <a:cs typeface="Times New Roman" pitchFamily="18" charset="0"/>
              </a:rPr>
              <a:t> margins should be </a:t>
            </a:r>
            <a:r>
              <a:rPr lang="en-US" sz="2400" dirty="0" err="1" smtClean="0">
                <a:latin typeface="Times New Roman" pitchFamily="18" charset="0"/>
                <a:cs typeface="Times New Roman" pitchFamily="18" charset="0"/>
              </a:rPr>
              <a:t>bevelled</a:t>
            </a:r>
            <a:r>
              <a:rPr lang="en-US" sz="2400" dirty="0" smtClean="0">
                <a:latin typeface="Times New Roman" pitchFamily="18" charset="0"/>
                <a:cs typeface="Times New Roman" pitchFamily="18" charset="0"/>
              </a:rPr>
              <a:t> at 45° to the direction of the enamel rods and should include at least 1/4</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of the enamel wall.</a:t>
            </a:r>
          </a:p>
          <a:p>
            <a:pPr algn="just">
              <a:lnSpc>
                <a:spcPct val="150000"/>
              </a:lnSpc>
              <a:buFont typeface="Wingdings" pitchFamily="2" charset="2"/>
              <a:buChar char="Ø"/>
            </a:pP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30</a:t>
            </a:fld>
            <a:endParaRPr lang="en-US" dirty="0"/>
          </a:p>
        </p:txBody>
      </p:sp>
      <p:pic>
        <p:nvPicPr>
          <p:cNvPr id="6147" name="Picture 3"/>
          <p:cNvPicPr>
            <a:picLocks noChangeAspect="1" noChangeArrowheads="1"/>
          </p:cNvPicPr>
          <p:nvPr/>
        </p:nvPicPr>
        <p:blipFill>
          <a:blip r:embed="rId2"/>
          <a:srcRect b="16427"/>
          <a:stretch>
            <a:fillRect/>
          </a:stretch>
        </p:blipFill>
        <p:spPr bwMode="auto">
          <a:xfrm>
            <a:off x="2209800" y="2209800"/>
            <a:ext cx="4591050" cy="1938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gn="just">
              <a:lnSpc>
                <a:spcPct val="150000"/>
              </a:lnSpc>
              <a:buNone/>
            </a:pPr>
            <a:r>
              <a:rPr lang="en-US" sz="2400" b="1" dirty="0" smtClean="0">
                <a:solidFill>
                  <a:srgbClr val="FFC000"/>
                </a:solidFill>
                <a:latin typeface="Times New Roman" pitchFamily="18" charset="0"/>
                <a:cs typeface="Times New Roman" pitchFamily="18" charset="0"/>
              </a:rPr>
              <a:t>B</a:t>
            </a:r>
            <a:r>
              <a:rPr lang="en-US" sz="2400" dirty="0" smtClean="0">
                <a:solidFill>
                  <a:srgbClr val="FFC000"/>
                </a:solidFill>
                <a:latin typeface="Times New Roman" pitchFamily="18" charset="0"/>
                <a:cs typeface="Times New Roman" pitchFamily="18" charset="0"/>
              </a:rPr>
              <a:t>. Compound or complex Class I cavity preparations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These are Class I cavity preparations with facial and/or lingual extensions.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They will have the same shape, occ1usally,as the simple design.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facial and/or lingual extensions will be parallelogram in shape.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mesiodistal</a:t>
            </a:r>
            <a:r>
              <a:rPr lang="en-US" sz="2400" dirty="0" smtClean="0">
                <a:latin typeface="Times New Roman" pitchFamily="18" charset="0"/>
                <a:cs typeface="Times New Roman" pitchFamily="18" charset="0"/>
              </a:rPr>
              <a:t> width of the facial and lingual portions of the cavity preparation should be very limited.</a:t>
            </a:r>
          </a:p>
          <a:p>
            <a:pPr algn="just">
              <a:lnSpc>
                <a:spcPct val="150000"/>
              </a:lnSpc>
              <a:buFont typeface="Wingdings" pitchFamily="2" charset="2"/>
              <a:buChar char="Ø"/>
            </a:pP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31</a:t>
            </a:fld>
            <a:endParaRPr lang="en-US" dirty="0"/>
          </a:p>
        </p:txBody>
      </p:sp>
      <p:pic>
        <p:nvPicPr>
          <p:cNvPr id="7" name="Picture 6" descr="images (1).jpg"/>
          <p:cNvPicPr>
            <a:picLocks noChangeAspect="1"/>
          </p:cNvPicPr>
          <p:nvPr/>
        </p:nvPicPr>
        <p:blipFill>
          <a:blip r:embed="rId2"/>
          <a:stretch>
            <a:fillRect/>
          </a:stretch>
        </p:blipFill>
        <p:spPr>
          <a:xfrm>
            <a:off x="2743200" y="1295400"/>
            <a:ext cx="2533650" cy="1809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0" name="Picture 2"/>
          <p:cNvPicPr>
            <a:picLocks noChangeAspect="1" noChangeArrowheads="1"/>
          </p:cNvPicPr>
          <p:nvPr/>
        </p:nvPicPr>
        <p:blipFill>
          <a:blip r:embed="rId3"/>
          <a:srcRect/>
          <a:stretch>
            <a:fillRect/>
          </a:stretch>
        </p:blipFill>
        <p:spPr bwMode="auto">
          <a:xfrm>
            <a:off x="1981200" y="3657600"/>
            <a:ext cx="2286000" cy="2096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2" name="Picture 4"/>
          <p:cNvPicPr>
            <a:picLocks noChangeAspect="1" noChangeArrowheads="1"/>
          </p:cNvPicPr>
          <p:nvPr/>
        </p:nvPicPr>
        <p:blipFill>
          <a:blip r:embed="rId4"/>
          <a:srcRect/>
          <a:stretch>
            <a:fillRect/>
          </a:stretch>
        </p:blipFill>
        <p:spPr bwMode="auto">
          <a:xfrm>
            <a:off x="4724400" y="3657600"/>
            <a:ext cx="222603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ox(in)">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ox(in)">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Simple Class I cavity preparations on the lingual surface of upper anterior teeth and at the facial and lingual pit areas of upper and lower molars</a:t>
            </a:r>
          </a:p>
          <a:p>
            <a:pPr>
              <a:lnSpc>
                <a:spcPct val="150000"/>
              </a:lnSpc>
              <a:buFont typeface="Wingdings" pitchFamily="2" charset="2"/>
              <a:buChar char="Ø"/>
            </a:pPr>
            <a:r>
              <a:rPr lang="en-US" sz="2400" dirty="0" smtClean="0">
                <a:latin typeface="Times New Roman" pitchFamily="18" charset="0"/>
                <a:cs typeface="Times New Roman" pitchFamily="18" charset="0"/>
              </a:rPr>
              <a:t>The general shape of this type cavity will be triangular.</a:t>
            </a:r>
          </a:p>
          <a:p>
            <a:pPr lvl="0">
              <a:buFont typeface="Wingdings" pitchFamily="2" charset="2"/>
              <a:buChar char="Ø"/>
            </a:pPr>
            <a:r>
              <a:rPr lang="en-US" sz="2400" dirty="0" smtClean="0">
                <a:latin typeface="Times New Roman" pitchFamily="18" charset="0"/>
                <a:cs typeface="Times New Roman" pitchFamily="18" charset="0"/>
              </a:rPr>
              <a:t>The internal anatomy will include a flat axial wall surrounding walls in three planes, </a:t>
            </a:r>
            <a:r>
              <a:rPr lang="en-US" sz="2400" dirty="0" err="1" smtClean="0">
                <a:latin typeface="Times New Roman" pitchFamily="18" charset="0"/>
                <a:cs typeface="Times New Roman" pitchFamily="18" charset="0"/>
              </a:rPr>
              <a:t>i.e</a:t>
            </a:r>
            <a:r>
              <a:rPr lang="en-US" sz="2400" dirty="0" smtClean="0">
                <a:latin typeface="Times New Roman" pitchFamily="18" charset="0"/>
                <a:cs typeface="Times New Roman" pitchFamily="18" charset="0"/>
              </a:rPr>
              <a:t> </a:t>
            </a:r>
          </a:p>
          <a:p>
            <a:pPr marL="2109788" lvl="0" indent="-336550">
              <a:buFont typeface="Arial" pitchFamily="34" charset="0"/>
              <a:buChar char="•"/>
              <a:tabLst>
                <a:tab pos="1828800" algn="l"/>
              </a:tabLst>
            </a:pPr>
            <a:r>
              <a:rPr lang="en-US" sz="2400" dirty="0" smtClean="0">
                <a:latin typeface="Times New Roman" pitchFamily="18" charset="0"/>
                <a:cs typeface="Times New Roman" pitchFamily="18" charset="0"/>
              </a:rPr>
              <a:t>An internal, undercut </a:t>
            </a:r>
          </a:p>
          <a:p>
            <a:pPr marL="2109788" lvl="0" indent="-336550">
              <a:buFont typeface="Arial" pitchFamily="34" charset="0"/>
              <a:buChar char="•"/>
              <a:tabLst>
                <a:tab pos="1828800" algn="l"/>
              </a:tabLst>
            </a:pPr>
            <a:r>
              <a:rPr lang="en-US" sz="2400" dirty="0" smtClean="0">
                <a:latin typeface="Times New Roman" pitchFamily="18" charset="0"/>
                <a:cs typeface="Times New Roman" pitchFamily="18" charset="0"/>
              </a:rPr>
              <a:t>A straight second plane formed of enamel and dentin, </a:t>
            </a:r>
          </a:p>
          <a:p>
            <a:pPr marL="2109788" indent="-336550">
              <a:buFont typeface="Arial" pitchFamily="34" charset="0"/>
              <a:buChar char="•"/>
              <a:tabLst>
                <a:tab pos="1828800" algn="l"/>
              </a:tabLst>
            </a:pPr>
            <a:r>
              <a:rPr lang="en-US" sz="2400" dirty="0" smtClean="0">
                <a:latin typeface="Times New Roman" pitchFamily="18" charset="0"/>
                <a:cs typeface="Times New Roman" pitchFamily="18" charset="0"/>
              </a:rPr>
              <a:t>A third plane which is the partial bevel.</a:t>
            </a:r>
          </a:p>
          <a:p>
            <a:pPr>
              <a:lnSpc>
                <a:spcPct val="150000"/>
              </a:lnSpc>
              <a:buFont typeface="Wingdings" pitchFamily="2" charset="2"/>
              <a:buChar char="Ø"/>
            </a:pP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32</a:t>
            </a:fld>
            <a:endParaRPr lang="en-US" dirty="0"/>
          </a:p>
        </p:txBody>
      </p:sp>
      <p:pic>
        <p:nvPicPr>
          <p:cNvPr id="7" name="Picture 6"/>
          <p:cNvPicPr/>
          <p:nvPr/>
        </p:nvPicPr>
        <p:blipFill>
          <a:blip r:embed="rId2"/>
          <a:srcRect/>
          <a:stretch>
            <a:fillRect/>
          </a:stretch>
        </p:blipFill>
        <p:spPr bwMode="auto">
          <a:xfrm>
            <a:off x="2133600" y="1828800"/>
            <a:ext cx="52578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buNone/>
            </a:pPr>
            <a:r>
              <a:rPr lang="en-US" sz="2400" b="1" dirty="0" smtClean="0">
                <a:solidFill>
                  <a:srgbClr val="FFC000"/>
                </a:solidFill>
                <a:latin typeface="Times New Roman" pitchFamily="18" charset="0"/>
                <a:cs typeface="Times New Roman" pitchFamily="18" charset="0"/>
              </a:rPr>
              <a:t>II. Class II Cavity Preparation</a:t>
            </a:r>
          </a:p>
          <a:p>
            <a:pPr>
              <a:lnSpc>
                <a:spcPct val="150000"/>
              </a:lnSpc>
              <a:buFont typeface="Wingdings" pitchFamily="2" charset="2"/>
              <a:buChar char="Ø"/>
            </a:pPr>
            <a:r>
              <a:rPr lang="en-US" sz="2400" dirty="0" smtClean="0">
                <a:latin typeface="Times New Roman" pitchFamily="18" charset="0"/>
                <a:cs typeface="Times New Roman" pitchFamily="18" charset="0"/>
              </a:rPr>
              <a:t>The outline form is similar in size and shape to the preparation for amalgam.</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portion is similar to the class I cavity</a:t>
            </a:r>
          </a:p>
          <a:p>
            <a:pPr>
              <a:lnSpc>
                <a:spcPct val="150000"/>
              </a:lnSpc>
              <a:buFont typeface="Wingdings" pitchFamily="2" charset="2"/>
              <a:buChar char="Ø"/>
            </a:pPr>
            <a:r>
              <a:rPr lang="en-US" sz="2400" dirty="0" smtClean="0">
                <a:latin typeface="Times New Roman" pitchFamily="18" charset="0"/>
                <a:cs typeface="Times New Roman" pitchFamily="18" charset="0"/>
              </a:rPr>
              <a:t>The tooth on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surface is entered with a No. 1 or 2 round bur and the cavity form extended with a No. 169 tapering fissure.</a:t>
            </a:r>
            <a:endParaRPr lang="en-US" sz="2400" u="sng"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915400" cy="4648200"/>
          </a:xfrm>
        </p:spPr>
        <p:txBody>
          <a:bodyPr>
            <a:noAutofit/>
          </a:bodyPr>
          <a:lstStyle/>
          <a:p>
            <a:pPr>
              <a:lnSpc>
                <a:spcPct val="150000"/>
              </a:lnSpc>
              <a:buFont typeface="Wingdings" pitchFamily="2" charset="2"/>
              <a:buChar char="Ø"/>
            </a:pPr>
            <a:r>
              <a:rPr lang="en-US" sz="2400" dirty="0" smtClean="0">
                <a:latin typeface="Times New Roman" pitchFamily="18" charset="0"/>
                <a:cs typeface="Times New Roman" pitchFamily="18" charset="0"/>
              </a:rPr>
              <a:t>The proximal box is placed in dentin and is in the form of a cone. </a:t>
            </a:r>
          </a:p>
          <a:p>
            <a:pPr>
              <a:lnSpc>
                <a:spcPct val="150000"/>
              </a:lnSpc>
              <a:buFont typeface="Wingdings" pitchFamily="2" charset="2"/>
              <a:buChar char="Ø"/>
            </a:pPr>
            <a:r>
              <a:rPr lang="en-US" sz="2400" dirty="0" smtClean="0">
                <a:latin typeface="Times New Roman" pitchFamily="18" charset="0"/>
                <a:cs typeface="Times New Roman" pitchFamily="18" charset="0"/>
              </a:rPr>
              <a:t>The width of the proximal box at the gingival portion is slightly greater than at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portion.</a:t>
            </a:r>
          </a:p>
          <a:p>
            <a:pPr>
              <a:lnSpc>
                <a:spcPct val="150000"/>
              </a:lnSpc>
              <a:buFont typeface="Wingdings" pitchFamily="2" charset="2"/>
              <a:buChar char="Ø"/>
            </a:pPr>
            <a:r>
              <a:rPr lang="en-US" sz="2400" dirty="0" smtClean="0">
                <a:latin typeface="Times New Roman" pitchFamily="18" charset="0"/>
                <a:cs typeface="Times New Roman" pitchFamily="18" charset="0"/>
              </a:rPr>
              <a:t> All the walls of the proximal box are extended minimally.</a:t>
            </a:r>
          </a:p>
          <a:p>
            <a:pPr>
              <a:lnSpc>
                <a:spcPct val="150000"/>
              </a:lnSpc>
              <a:buFont typeface="Wingdings" pitchFamily="2" charset="2"/>
              <a:buChar char="Ø"/>
            </a:pPr>
            <a:r>
              <a:rPr lang="en-US" sz="2400" dirty="0" smtClean="0">
                <a:latin typeface="Times New Roman" pitchFamily="18" charset="0"/>
                <a:cs typeface="Times New Roman" pitchFamily="18" charset="0"/>
              </a:rPr>
              <a:t>The proximal walls are finally cut and planed with</a:t>
            </a:r>
          </a:p>
          <a:p>
            <a:pPr marL="1079500" indent="-382588">
              <a:lnSpc>
                <a:spcPct val="150000"/>
              </a:lnSpc>
              <a:buFont typeface="Arial" pitchFamily="34" charset="0"/>
              <a:buChar char="•"/>
            </a:pPr>
            <a:r>
              <a:rPr lang="en-US" sz="2400" dirty="0" smtClean="0">
                <a:latin typeface="Times New Roman" pitchFamily="18" charset="0"/>
                <a:cs typeface="Times New Roman" pitchFamily="18" charset="0"/>
              </a:rPr>
              <a:t>Maxillary preparations a no. 10-7-8 </a:t>
            </a:r>
            <a:r>
              <a:rPr lang="en-US" sz="2400" dirty="0" err="1" smtClean="0">
                <a:latin typeface="Times New Roman" pitchFamily="18" charset="0"/>
                <a:cs typeface="Times New Roman" pitchFamily="18" charset="0"/>
              </a:rPr>
              <a:t>biangled</a:t>
            </a:r>
            <a:r>
              <a:rPr lang="en-US" sz="2400" dirty="0" smtClean="0">
                <a:latin typeface="Times New Roman" pitchFamily="18" charset="0"/>
                <a:cs typeface="Times New Roman" pitchFamily="18" charset="0"/>
              </a:rPr>
              <a:t> chisel  </a:t>
            </a:r>
          </a:p>
          <a:p>
            <a:pPr marL="1079500" indent="-382588">
              <a:lnSpc>
                <a:spcPct val="150000"/>
              </a:lnSpc>
              <a:buFont typeface="Arial" pitchFamily="34" charset="0"/>
              <a:buChar char="•"/>
            </a:pPr>
            <a:r>
              <a:rPr lang="en-US" sz="2400" dirty="0" smtClean="0">
                <a:latin typeface="Times New Roman" pitchFamily="18" charset="0"/>
                <a:cs typeface="Times New Roman" pitchFamily="18" charset="0"/>
              </a:rPr>
              <a:t>Mandibular preparations no.10-7-14 hatchet  </a:t>
            </a:r>
            <a:endParaRPr lang="en-US" sz="2400" b="1"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34</a:t>
            </a:fld>
            <a:endParaRPr lang="en-US" dirty="0"/>
          </a:p>
        </p:txBody>
      </p:sp>
      <p:pic>
        <p:nvPicPr>
          <p:cNvPr id="8194" name="Picture 2"/>
          <p:cNvPicPr>
            <a:picLocks noChangeAspect="1" noChangeArrowheads="1"/>
          </p:cNvPicPr>
          <p:nvPr/>
        </p:nvPicPr>
        <p:blipFill>
          <a:blip r:embed="rId2"/>
          <a:srcRect/>
          <a:stretch>
            <a:fillRect/>
          </a:stretch>
        </p:blipFill>
        <p:spPr bwMode="auto">
          <a:xfrm>
            <a:off x="1295400" y="1524000"/>
            <a:ext cx="6505575" cy="16002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295400" y="3581400"/>
            <a:ext cx="6438900" cy="1714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linds(horizontal)">
                                      <p:cBhvr>
                                        <p:cTn id="12"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915400" cy="4648200"/>
          </a:xfrm>
        </p:spPr>
        <p:txBody>
          <a:bodyPr>
            <a:noAutofit/>
          </a:bodyPr>
          <a:lstStyle/>
          <a:p>
            <a:pPr>
              <a:lnSpc>
                <a:spcPct val="200000"/>
              </a:lnSpc>
              <a:buFont typeface="Wingdings" pitchFamily="2" charset="2"/>
              <a:buChar char="Ø"/>
            </a:pPr>
            <a:r>
              <a:rPr lang="es-ES" sz="2400" dirty="0" smtClean="0">
                <a:latin typeface="Times New Roman" pitchFamily="18" charset="0"/>
                <a:cs typeface="Times New Roman" pitchFamily="18" charset="0"/>
              </a:rPr>
              <a:t>A No. 33½ </a:t>
            </a:r>
            <a:r>
              <a:rPr lang="es-ES" sz="2400" dirty="0" err="1" smtClean="0">
                <a:latin typeface="Times New Roman" pitchFamily="18" charset="0"/>
                <a:cs typeface="Times New Roman" pitchFamily="18" charset="0"/>
              </a:rPr>
              <a:t>inverted</a:t>
            </a:r>
            <a:r>
              <a:rPr lang="es-ES" sz="2400" dirty="0" smtClean="0">
                <a:latin typeface="Times New Roman" pitchFamily="18" charset="0"/>
                <a:cs typeface="Times New Roman" pitchFamily="18" charset="0"/>
              </a:rPr>
              <a:t> </a:t>
            </a:r>
            <a:r>
              <a:rPr lang="es-ES" sz="2400" dirty="0" err="1" smtClean="0">
                <a:latin typeface="Times New Roman" pitchFamily="18" charset="0"/>
                <a:cs typeface="Times New Roman" pitchFamily="18" charset="0"/>
              </a:rPr>
              <a:t>cone</a:t>
            </a:r>
            <a:r>
              <a:rPr lang="es-ES" sz="2400" dirty="0" smtClean="0">
                <a:latin typeface="Times New Roman" pitchFamily="18" charset="0"/>
                <a:cs typeface="Times New Roman" pitchFamily="18" charset="0"/>
              </a:rPr>
              <a:t> </a:t>
            </a:r>
            <a:r>
              <a:rPr lang="es-ES" sz="2400" dirty="0" err="1" smtClean="0">
                <a:latin typeface="Times New Roman" pitchFamily="18" charset="0"/>
                <a:cs typeface="Times New Roman" pitchFamily="18" charset="0"/>
              </a:rPr>
              <a:t>bur</a:t>
            </a:r>
            <a:r>
              <a:rPr lang="es-E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establishes a flat gingival wall and a 10-4-8 hoe smoothens the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and gingival floors.</a:t>
            </a:r>
          </a:p>
          <a:p>
            <a:pPr>
              <a:lnSpc>
                <a:spcPct val="200000"/>
              </a:lnSpc>
              <a:buFont typeface="Wingdings" pitchFamily="2" charset="2"/>
              <a:buChar char="Ø"/>
            </a:pPr>
            <a:r>
              <a:rPr lang="en-US" sz="2400" dirty="0" smtClean="0">
                <a:latin typeface="Times New Roman" pitchFamily="18" charset="0"/>
                <a:cs typeface="Times New Roman" pitchFamily="18" charset="0"/>
              </a:rPr>
              <a:t>Retention is provided by sharp line angles and point angles.</a:t>
            </a:r>
          </a:p>
          <a:p>
            <a:pPr>
              <a:lnSpc>
                <a:spcPct val="200000"/>
              </a:lnSpc>
              <a:buFont typeface="Wingdings" pitchFamily="2" charset="2"/>
              <a:buChar char="Ø"/>
            </a:pPr>
            <a:r>
              <a:rPr lang="en-US" sz="2400" dirty="0" smtClean="0">
                <a:latin typeface="Times New Roman" pitchFamily="18" charset="0"/>
                <a:cs typeface="Times New Roman" pitchFamily="18" charset="0"/>
              </a:rPr>
              <a:t>These angles are accentuated with No. 10-80-8-14 and 10-95-8-14 gingival marginal trimmers.</a:t>
            </a:r>
            <a:endParaRPr lang="en-US" sz="2400" b="1"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35</a:t>
            </a:fld>
            <a:endParaRPr lang="en-US" dirty="0"/>
          </a:p>
        </p:txBody>
      </p:sp>
      <p:pic>
        <p:nvPicPr>
          <p:cNvPr id="9218" name="Picture 2"/>
          <p:cNvPicPr>
            <a:picLocks noChangeAspect="1" noChangeArrowheads="1"/>
          </p:cNvPicPr>
          <p:nvPr/>
        </p:nvPicPr>
        <p:blipFill>
          <a:blip r:embed="rId2"/>
          <a:srcRect/>
          <a:stretch>
            <a:fillRect/>
          </a:stretch>
        </p:blipFill>
        <p:spPr bwMode="auto">
          <a:xfrm>
            <a:off x="1676400" y="1981200"/>
            <a:ext cx="5900737" cy="3102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915400" cy="4648200"/>
          </a:xfrm>
        </p:spPr>
        <p:txBody>
          <a:bodyPr>
            <a:noAutofit/>
          </a:bodyPr>
          <a:lstStyle/>
          <a:p>
            <a:pPr>
              <a:lnSpc>
                <a:spcPct val="150000"/>
              </a:lnSpc>
              <a:buFont typeface="Wingdings" pitchFamily="2" charset="2"/>
              <a:buChar char="Ø"/>
            </a:pPr>
            <a:r>
              <a:rPr lang="en-US" sz="2400" dirty="0" smtClean="0">
                <a:latin typeface="Times New Roman" pitchFamily="18" charset="0"/>
                <a:cs typeface="Times New Roman" pitchFamily="18" charset="0"/>
              </a:rPr>
              <a:t>There are three designs for Class II cavity preparations for direct gold materials.</a:t>
            </a:r>
          </a:p>
          <a:p>
            <a:pPr marL="1192213" indent="-382588">
              <a:lnSpc>
                <a:spcPct val="150000"/>
              </a:lnSpc>
              <a:buFont typeface="Arial" pitchFamily="34" charset="0"/>
              <a:buChar char="•"/>
            </a:pPr>
            <a:r>
              <a:rPr lang="en-US" sz="2400" dirty="0" smtClean="0">
                <a:latin typeface="Times New Roman" pitchFamily="18" charset="0"/>
                <a:cs typeface="Times New Roman" pitchFamily="18" charset="0"/>
              </a:rPr>
              <a:t>The conventional design</a:t>
            </a:r>
          </a:p>
          <a:p>
            <a:pPr marL="1192213" indent="-382588">
              <a:lnSpc>
                <a:spcPct val="150000"/>
              </a:lnSpc>
              <a:buFont typeface="Arial" pitchFamily="34" charset="0"/>
              <a:buChar char="•"/>
            </a:pPr>
            <a:r>
              <a:rPr lang="en-US" sz="2400" dirty="0" smtClean="0">
                <a:latin typeface="Times New Roman" pitchFamily="18" charset="0"/>
                <a:cs typeface="Times New Roman" pitchFamily="18" charset="0"/>
              </a:rPr>
              <a:t>The conservative design</a:t>
            </a:r>
          </a:p>
          <a:p>
            <a:pPr marL="1192213" indent="-382588">
              <a:lnSpc>
                <a:spcPct val="150000"/>
              </a:lnSpc>
              <a:buFont typeface="Arial" pitchFamily="34" charset="0"/>
              <a:buChar char="•"/>
            </a:pPr>
            <a:r>
              <a:rPr lang="en-US" sz="2400" dirty="0" smtClean="0">
                <a:latin typeface="Times New Roman" pitchFamily="18" charset="0"/>
                <a:cs typeface="Times New Roman" pitchFamily="18" charset="0"/>
              </a:rPr>
              <a:t>The simple design</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Conventional design</a:t>
            </a:r>
          </a:p>
          <a:p>
            <a:pPr lvl="0">
              <a:lnSpc>
                <a:spcPct val="150000"/>
              </a:lnSpc>
              <a:buFont typeface="Wingdings" pitchFamily="2" charset="2"/>
              <a:buChar char="Ø"/>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outline is similar to simple Class I cavity preparation in molars and premolars. </a:t>
            </a:r>
          </a:p>
          <a:p>
            <a:pPr lvl="0">
              <a:lnSpc>
                <a:spcPct val="150000"/>
              </a:lnSpc>
              <a:buFont typeface="Wingdings" pitchFamily="2" charset="2"/>
              <a:buChar char="Ø"/>
            </a:pPr>
            <a:r>
              <a:rPr lang="en-US" sz="2400" dirty="0" smtClean="0">
                <a:latin typeface="Times New Roman" pitchFamily="18" charset="0"/>
                <a:cs typeface="Times New Roman" pitchFamily="18" charset="0"/>
              </a:rPr>
              <a:t>The isthmus portion will definitely have a reverse S-shaped outline.</a:t>
            </a:r>
          </a:p>
          <a:p>
            <a:pPr lvl="0">
              <a:lnSpc>
                <a:spcPct val="150000"/>
              </a:lnSpc>
              <a:buFont typeface="Wingdings" pitchFamily="2" charset="2"/>
              <a:buChar char="Ø"/>
            </a:pPr>
            <a:r>
              <a:rPr lang="en-US" sz="2400" dirty="0" smtClean="0">
                <a:latin typeface="Times New Roman" pitchFamily="18" charset="0"/>
                <a:cs typeface="Times New Roman" pitchFamily="18" charset="0"/>
              </a:rPr>
              <a:t>The proximal portion will be a one-sided inverted truncated cone.</a:t>
            </a:r>
          </a:p>
          <a:p>
            <a:pPr lvl="0">
              <a:lnSpc>
                <a:spcPct val="150000"/>
              </a:lnSpc>
              <a:buFont typeface="Wingdings" pitchFamily="2" charset="2"/>
              <a:buChar char="Ø"/>
            </a:pPr>
            <a:r>
              <a:rPr lang="en-US" sz="2400" dirty="0" smtClean="0">
                <a:latin typeface="Times New Roman" pitchFamily="18" charset="0"/>
                <a:cs typeface="Times New Roman" pitchFamily="18" charset="0"/>
              </a:rPr>
              <a:t>The width of the cavity will not exceed 1/5</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of  the </a:t>
            </a:r>
            <a:r>
              <a:rPr lang="en-US" sz="2400" dirty="0" err="1" smtClean="0">
                <a:latin typeface="Times New Roman" pitchFamily="18" charset="0"/>
                <a:cs typeface="Times New Roman" pitchFamily="18" charset="0"/>
              </a:rPr>
              <a:t>intercuspal</a:t>
            </a:r>
            <a:r>
              <a:rPr lang="en-US" sz="2400" dirty="0" smtClean="0">
                <a:latin typeface="Times New Roman" pitchFamily="18" charset="0"/>
                <a:cs typeface="Times New Roman" pitchFamily="18" charset="0"/>
              </a:rPr>
              <a:t> distance.</a:t>
            </a:r>
          </a:p>
          <a:p>
            <a:pPr>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37</a:t>
            </a:fld>
            <a:endParaRPr lang="en-US" dirty="0"/>
          </a:p>
        </p:txBody>
      </p:sp>
      <p:pic>
        <p:nvPicPr>
          <p:cNvPr id="10242" name="Picture 2"/>
          <p:cNvPicPr>
            <a:picLocks noChangeAspect="1" noChangeArrowheads="1"/>
          </p:cNvPicPr>
          <p:nvPr/>
        </p:nvPicPr>
        <p:blipFill>
          <a:blip r:embed="rId2"/>
          <a:srcRect/>
          <a:stretch>
            <a:fillRect/>
          </a:stretch>
        </p:blipFill>
        <p:spPr bwMode="auto">
          <a:xfrm>
            <a:off x="2819400" y="1981200"/>
            <a:ext cx="2666999" cy="2613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lvl="0" algn="just">
              <a:lnSpc>
                <a:spcPct val="200000"/>
              </a:lnSpc>
              <a:buFont typeface="Wingdings" pitchFamily="2" charset="2"/>
              <a:buChar char="Ø"/>
            </a:pPr>
            <a:r>
              <a:rPr lang="en-US" sz="2400" dirty="0" smtClean="0">
                <a:latin typeface="Times New Roman" pitchFamily="18" charset="0"/>
                <a:cs typeface="Times New Roman" pitchFamily="18" charset="0"/>
              </a:rPr>
              <a:t>The margins </a:t>
            </a:r>
            <a:r>
              <a:rPr lang="en-US" sz="2400" dirty="0" err="1" smtClean="0">
                <a:latin typeface="Times New Roman" pitchFamily="18" charset="0"/>
                <a:cs typeface="Times New Roman" pitchFamily="18" charset="0"/>
              </a:rPr>
              <a:t>gingivally</a:t>
            </a:r>
            <a:r>
              <a:rPr lang="en-US" sz="2400" dirty="0" smtClean="0">
                <a:latin typeface="Times New Roman" pitchFamily="18" charset="0"/>
                <a:cs typeface="Times New Roman" pitchFamily="18" charset="0"/>
              </a:rPr>
              <a:t> will just clear the contact area. </a:t>
            </a:r>
          </a:p>
          <a:p>
            <a:pPr algn="just">
              <a:lnSpc>
                <a:spcPct val="200000"/>
              </a:lnSpc>
              <a:buFont typeface="Wingdings" pitchFamily="2" charset="2"/>
              <a:buChar char="Ø"/>
            </a:pPr>
            <a:r>
              <a:rPr lang="en-US" sz="2400" dirty="0" smtClean="0">
                <a:latin typeface="Times New Roman" pitchFamily="18" charset="0"/>
                <a:cs typeface="Times New Roman" pitchFamily="18" charset="0"/>
              </a:rPr>
              <a:t>Facial and lingual margins should only include the contact area.</a:t>
            </a:r>
          </a:p>
          <a:p>
            <a:pPr algn="just">
              <a:lnSpc>
                <a:spcPct val="200000"/>
              </a:lnSpc>
              <a:buNone/>
            </a:pPr>
            <a:r>
              <a:rPr lang="en-US" sz="2400" dirty="0" smtClean="0">
                <a:solidFill>
                  <a:srgbClr val="FFC000"/>
                </a:solidFill>
                <a:latin typeface="Times New Roman" pitchFamily="18" charset="0"/>
                <a:cs typeface="Times New Roman" pitchFamily="18" charset="0"/>
              </a:rPr>
              <a:t>Internal anatomy</a:t>
            </a:r>
          </a:p>
          <a:p>
            <a:pPr algn="just">
              <a:lnSpc>
                <a:spcPct val="200000"/>
              </a:lnSpc>
              <a:buFont typeface="Wingdings" pitchFamily="2" charset="2"/>
              <a:buChar char="Ø"/>
            </a:pPr>
            <a:r>
              <a:rPr lang="en-US" sz="2400" dirty="0" smtClean="0">
                <a:latin typeface="Times New Roman" pitchFamily="18" charset="0"/>
                <a:cs typeface="Times New Roman" pitchFamily="18" charset="0"/>
              </a:rPr>
              <a:t>All line angles, with the exception of the </a:t>
            </a:r>
            <a:r>
              <a:rPr lang="en-US" sz="2400" dirty="0" err="1" smtClean="0">
                <a:latin typeface="Times New Roman" pitchFamily="18" charset="0"/>
                <a:cs typeface="Times New Roman" pitchFamily="18" charset="0"/>
              </a:rPr>
              <a:t>axio-pulpal</a:t>
            </a:r>
            <a:r>
              <a:rPr lang="en-US" sz="2400" dirty="0" smtClean="0">
                <a:latin typeface="Times New Roman" pitchFamily="18" charset="0"/>
                <a:cs typeface="Times New Roman" pitchFamily="18" charset="0"/>
              </a:rPr>
              <a:t>, are sharp. </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38</a:t>
            </a:fld>
            <a:endParaRPr lang="en-US" dirty="0"/>
          </a:p>
        </p:txBody>
      </p:sp>
      <p:pic>
        <p:nvPicPr>
          <p:cNvPr id="11266" name="Picture 2"/>
          <p:cNvPicPr>
            <a:picLocks noChangeAspect="1" noChangeArrowheads="1"/>
          </p:cNvPicPr>
          <p:nvPr/>
        </p:nvPicPr>
        <p:blipFill>
          <a:blip r:embed="rId2"/>
          <a:srcRect/>
          <a:stretch>
            <a:fillRect/>
          </a:stretch>
        </p:blipFill>
        <p:spPr bwMode="auto">
          <a:xfrm>
            <a:off x="1905000" y="2286000"/>
            <a:ext cx="5424487" cy="2890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buNone/>
            </a:pPr>
            <a:r>
              <a:rPr lang="en-US" sz="2400" dirty="0" smtClean="0">
                <a:latin typeface="Times New Roman" pitchFamily="18" charset="0"/>
                <a:cs typeface="Times New Roman" pitchFamily="18" charset="0"/>
              </a:rPr>
              <a:t>The facial and lingual walls may each have four planes:</a:t>
            </a:r>
          </a:p>
          <a:p>
            <a:pPr lvl="0">
              <a:lnSpc>
                <a:spcPct val="150000"/>
              </a:lnSpc>
              <a:buFont typeface="Wingdings" pitchFamily="2" charset="2"/>
              <a:buChar char="Ø"/>
            </a:pPr>
            <a:r>
              <a:rPr lang="en-US" sz="2400" dirty="0" smtClean="0">
                <a:latin typeface="Times New Roman" pitchFamily="18" charset="0"/>
                <a:cs typeface="Times New Roman" pitchFamily="18" charset="0"/>
              </a:rPr>
              <a:t> The first one being an inner, dentinal plane making a very sharp and acute angle with the axial wall</a:t>
            </a:r>
          </a:p>
          <a:p>
            <a:pPr lvl="0">
              <a:lnSpc>
                <a:spcPct val="150000"/>
              </a:lnSpc>
              <a:buFont typeface="Wingdings" pitchFamily="2" charset="2"/>
              <a:buChar char="Ø"/>
            </a:pPr>
            <a:r>
              <a:rPr lang="en-US" sz="2400" dirty="0" smtClean="0">
                <a:latin typeface="Times New Roman" pitchFamily="18" charset="0"/>
                <a:cs typeface="Times New Roman" pitchFamily="18" charset="0"/>
              </a:rPr>
              <a:t>The second plane is formed completely of dentin </a:t>
            </a:r>
          </a:p>
          <a:p>
            <a:pPr lvl="0">
              <a:lnSpc>
                <a:spcPct val="150000"/>
              </a:lnSpc>
              <a:buFont typeface="Wingdings" pitchFamily="2" charset="2"/>
              <a:buChar char="Ø"/>
            </a:pPr>
            <a:r>
              <a:rPr lang="en-US" sz="2400" dirty="0" smtClean="0">
                <a:latin typeface="Times New Roman" pitchFamily="18" charset="0"/>
                <a:cs typeface="Times New Roman" pitchFamily="18" charset="0"/>
              </a:rPr>
              <a:t>The third plane is an enamel-dentinal plane following the direction of the enamel rods </a:t>
            </a:r>
          </a:p>
          <a:p>
            <a:pPr>
              <a:lnSpc>
                <a:spcPct val="150000"/>
              </a:lnSpc>
              <a:buFont typeface="Wingdings" pitchFamily="2" charset="2"/>
              <a:buChar char="Ø"/>
            </a:pPr>
            <a:r>
              <a:rPr lang="en-US" sz="2400" dirty="0" smtClean="0">
                <a:latin typeface="Times New Roman" pitchFamily="18" charset="0"/>
                <a:cs typeface="Times New Roman" pitchFamily="18" charset="0"/>
              </a:rPr>
              <a:t>The fourth plane is completely in enamel wall.</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39</a:t>
            </a:fld>
            <a:endParaRPr lang="en-US" dirty="0"/>
          </a:p>
        </p:txBody>
      </p:sp>
      <p:pic>
        <p:nvPicPr>
          <p:cNvPr id="12290" name="Picture 2"/>
          <p:cNvPicPr>
            <a:picLocks noChangeAspect="1" noChangeArrowheads="1"/>
          </p:cNvPicPr>
          <p:nvPr/>
        </p:nvPicPr>
        <p:blipFill>
          <a:blip r:embed="rId2"/>
          <a:srcRect l="72174" r="2609" b="21886"/>
          <a:stretch>
            <a:fillRect/>
          </a:stretch>
        </p:blipFill>
        <p:spPr bwMode="auto">
          <a:xfrm>
            <a:off x="3276600" y="1752600"/>
            <a:ext cx="22098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linds(horizont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Properties of pure gold</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Content Placeholder 3"/>
          <p:cNvSpPr>
            <a:spLocks noGrp="1"/>
          </p:cNvSpPr>
          <p:nvPr>
            <p:ph idx="1"/>
          </p:nvPr>
        </p:nvSpPr>
        <p:spPr>
          <a:xfrm>
            <a:off x="228600" y="1676400"/>
            <a:ext cx="8686800" cy="4419600"/>
          </a:xfrm>
        </p:spPr>
        <p:txBody>
          <a:bodyPr>
            <a:normAutofit/>
          </a:bodyPr>
          <a:lstStyle/>
          <a:p>
            <a:pPr>
              <a:lnSpc>
                <a:spcPct val="150000"/>
              </a:lnSpc>
              <a:buNone/>
            </a:pPr>
            <a:r>
              <a:rPr lang="en-US" sz="2400" dirty="0" smtClean="0">
                <a:latin typeface="Times New Roman" pitchFamily="18" charset="0"/>
                <a:cs typeface="Times New Roman" pitchFamily="18" charset="0"/>
              </a:rPr>
              <a:t>6. </a:t>
            </a:r>
            <a:r>
              <a:rPr lang="en-IN" sz="2400" dirty="0" smtClean="0">
                <a:latin typeface="Times New Roman" pitchFamily="18" charset="0"/>
                <a:cs typeface="Times New Roman" pitchFamily="18" charset="0"/>
              </a:rPr>
              <a:t>Tensile strength is105 Mpa</a:t>
            </a:r>
            <a:endParaRPr lang="en-US" sz="2400" dirty="0" smtClean="0">
              <a:latin typeface="Times New Roman" pitchFamily="18" charset="0"/>
              <a:cs typeface="Times New Roman" pitchFamily="18" charset="0"/>
            </a:endParaRPr>
          </a:p>
          <a:p>
            <a:pPr fontAlgn="t">
              <a:lnSpc>
                <a:spcPct val="150000"/>
              </a:lnSpc>
              <a:buNone/>
            </a:pPr>
            <a:r>
              <a:rPr lang="en-US" sz="2400" dirty="0" smtClean="0">
                <a:latin typeface="Times New Roman" pitchFamily="18" charset="0"/>
                <a:cs typeface="Times New Roman" pitchFamily="18" charset="0"/>
              </a:rPr>
              <a:t>7. </a:t>
            </a:r>
            <a:r>
              <a:rPr lang="en-IN" sz="2400" dirty="0" smtClean="0">
                <a:latin typeface="Times New Roman" pitchFamily="18" charset="0"/>
                <a:cs typeface="Times New Roman" pitchFamily="18" charset="0"/>
              </a:rPr>
              <a:t>Compressive strength is  295 Mpa</a:t>
            </a:r>
          </a:p>
          <a:p>
            <a:pPr marL="493776" indent="-457200" algn="just">
              <a:lnSpc>
                <a:spcPct val="150000"/>
              </a:lnSpc>
              <a:buNone/>
            </a:pPr>
            <a:r>
              <a:rPr lang="en-US" sz="2400" dirty="0" smtClean="0">
                <a:latin typeface="Times New Roman" pitchFamily="18" charset="0"/>
                <a:cs typeface="Times New Roman" pitchFamily="18" charset="0"/>
              </a:rPr>
              <a:t>8.  </a:t>
            </a:r>
            <a:r>
              <a:rPr lang="en-US" sz="2400" dirty="0" smtClean="0">
                <a:solidFill>
                  <a:schemeClr val="accent2">
                    <a:lumMod val="60000"/>
                    <a:lumOff val="40000"/>
                  </a:schemeClr>
                </a:solidFill>
                <a:latin typeface="Times New Roman" pitchFamily="18" charset="0"/>
                <a:cs typeface="Times New Roman" pitchFamily="18" charset="0"/>
              </a:rPr>
              <a:t>The yield strength </a:t>
            </a:r>
            <a:r>
              <a:rPr lang="en-US" sz="2400" dirty="0" smtClean="0">
                <a:latin typeface="Times New Roman" pitchFamily="18" charset="0"/>
                <a:cs typeface="Times New Roman" pitchFamily="18" charset="0"/>
              </a:rPr>
              <a:t>rises from 0 to 30,000 psi.</a:t>
            </a:r>
          </a:p>
          <a:p>
            <a:pPr marL="493776" indent="-457200" algn="just">
              <a:lnSpc>
                <a:spcPct val="150000"/>
              </a:lnSpc>
              <a:buNone/>
            </a:pPr>
            <a:r>
              <a:rPr lang="en-US" sz="2400" dirty="0" smtClean="0">
                <a:latin typeface="Times New Roman" pitchFamily="18" charset="0"/>
                <a:cs typeface="Times New Roman" pitchFamily="18" charset="0"/>
              </a:rPr>
              <a:t>9.  </a:t>
            </a:r>
            <a:r>
              <a:rPr lang="en-US" sz="2400" dirty="0" smtClean="0">
                <a:solidFill>
                  <a:schemeClr val="accent2">
                    <a:lumMod val="60000"/>
                    <a:lumOff val="40000"/>
                  </a:schemeClr>
                </a:solidFill>
                <a:latin typeface="Times New Roman" pitchFamily="18" charset="0"/>
                <a:cs typeface="Times New Roman" pitchFamily="18" charset="0"/>
              </a:rPr>
              <a:t>Coefficient of thermal expansion </a:t>
            </a:r>
            <a:r>
              <a:rPr lang="en-US" sz="2400" dirty="0" smtClean="0">
                <a:latin typeface="Times New Roman" pitchFamily="18" charset="0"/>
                <a:cs typeface="Times New Roman" pitchFamily="18" charset="0"/>
              </a:rPr>
              <a:t>(C.T.E.) is </a:t>
            </a:r>
            <a:r>
              <a:rPr lang="en-US" sz="2400" dirty="0" smtClean="0">
                <a:solidFill>
                  <a:srgbClr val="FFFF00"/>
                </a:solidFill>
                <a:latin typeface="Times New Roman" pitchFamily="18" charset="0"/>
                <a:cs typeface="Times New Roman" pitchFamily="18" charset="0"/>
              </a:rPr>
              <a:t>14.4 x 10</a:t>
            </a:r>
            <a:r>
              <a:rPr lang="en-US" sz="2400" baseline="30000" dirty="0" smtClean="0">
                <a:solidFill>
                  <a:srgbClr val="FFFF00"/>
                </a:solidFill>
                <a:latin typeface="Times New Roman" pitchFamily="18" charset="0"/>
                <a:cs typeface="Times New Roman" pitchFamily="18" charset="0"/>
              </a:rPr>
              <a:t>-6 </a:t>
            </a:r>
            <a:r>
              <a:rPr lang="en-US" sz="2400" dirty="0" smtClean="0">
                <a:solidFill>
                  <a:srgbClr val="FFFF00"/>
                </a:solidFill>
                <a:latin typeface="Times New Roman" pitchFamily="18" charset="0"/>
                <a:cs typeface="Times New Roman" pitchFamily="18" charset="0"/>
              </a:rPr>
              <a:t>/ºc.</a:t>
            </a:r>
          </a:p>
          <a:p>
            <a:pPr marL="493776" indent="-457200" algn="just">
              <a:lnSpc>
                <a:spcPct val="150000"/>
              </a:lnSpc>
              <a:buNone/>
            </a:pPr>
            <a:r>
              <a:rPr lang="en-US" sz="2400" dirty="0" smtClean="0">
                <a:solidFill>
                  <a:srgbClr val="FFFFFF"/>
                </a:solidFill>
                <a:latin typeface="Times New Roman" pitchFamily="18" charset="0"/>
                <a:cs typeface="Times New Roman" pitchFamily="18" charset="0"/>
              </a:rPr>
              <a:t>10.   It has a high </a:t>
            </a:r>
            <a:r>
              <a:rPr lang="en-US" sz="2400" dirty="0" smtClean="0">
                <a:solidFill>
                  <a:schemeClr val="accent2">
                    <a:lumMod val="60000"/>
                    <a:lumOff val="40000"/>
                  </a:schemeClr>
                </a:solidFill>
                <a:latin typeface="Times New Roman" pitchFamily="18" charset="0"/>
                <a:cs typeface="Times New Roman" pitchFamily="18" charset="0"/>
              </a:rPr>
              <a:t>thermal conductivity </a:t>
            </a:r>
            <a:r>
              <a:rPr lang="en-US" sz="2400" dirty="0" smtClean="0">
                <a:solidFill>
                  <a:srgbClr val="FFFFFF"/>
                </a:solidFill>
                <a:latin typeface="Times New Roman" pitchFamily="18" charset="0"/>
                <a:cs typeface="Times New Roman" pitchFamily="18" charset="0"/>
              </a:rPr>
              <a:t>of </a:t>
            </a:r>
            <a:r>
              <a:rPr lang="en-US" sz="2400" dirty="0" smtClean="0">
                <a:solidFill>
                  <a:srgbClr val="FFFF00"/>
                </a:solidFill>
                <a:latin typeface="Times New Roman" pitchFamily="18" charset="0"/>
                <a:cs typeface="Times New Roman" pitchFamily="18" charset="0"/>
              </a:rPr>
              <a:t>0.710 cal/sec/cm</a:t>
            </a:r>
            <a:r>
              <a:rPr lang="en-US" sz="2400" baseline="30000" dirty="0" smtClean="0">
                <a:solidFill>
                  <a:srgbClr val="FFFF00"/>
                </a:solidFill>
                <a:latin typeface="Times New Roman" pitchFamily="18" charset="0"/>
                <a:cs typeface="Times New Roman" pitchFamily="18" charset="0"/>
              </a:rPr>
              <a:t>2</a:t>
            </a:r>
            <a:r>
              <a:rPr lang="en-US" sz="2400" dirty="0" smtClean="0">
                <a:solidFill>
                  <a:srgbClr val="FFFF00"/>
                </a:solidFill>
                <a:latin typeface="Times New Roman" pitchFamily="18" charset="0"/>
                <a:cs typeface="Times New Roman" pitchFamily="18" charset="0"/>
              </a:rPr>
              <a:t> (ºc/cm)</a:t>
            </a:r>
            <a:r>
              <a:rPr lang="en-US" sz="2400" dirty="0" smtClean="0">
                <a:solidFill>
                  <a:srgbClr val="FFFFFF"/>
                </a:solidFill>
                <a:latin typeface="Times New Roman" pitchFamily="18" charset="0"/>
                <a:cs typeface="Times New Roman" pitchFamily="18" charset="0"/>
              </a:rPr>
              <a:t>. </a:t>
            </a:r>
          </a:p>
          <a:p>
            <a:pPr marL="493776" indent="-457200" algn="just">
              <a:lnSpc>
                <a:spcPct val="150000"/>
              </a:lnSpc>
              <a:buNone/>
            </a:pPr>
            <a:r>
              <a:rPr lang="en-US" sz="2400" dirty="0" smtClean="0">
                <a:latin typeface="Times New Roman" pitchFamily="18" charset="0"/>
                <a:cs typeface="Times New Roman" pitchFamily="18" charset="0"/>
              </a:rPr>
              <a:t>11. Gold is the </a:t>
            </a:r>
            <a:r>
              <a:rPr lang="en-US" sz="2400" dirty="0" smtClean="0">
                <a:solidFill>
                  <a:schemeClr val="accent2">
                    <a:lumMod val="60000"/>
                    <a:lumOff val="40000"/>
                  </a:schemeClr>
                </a:solidFill>
                <a:latin typeface="Times New Roman" pitchFamily="18" charset="0"/>
                <a:cs typeface="Times New Roman" pitchFamily="18" charset="0"/>
              </a:rPr>
              <a:t>noblest</a:t>
            </a:r>
            <a:r>
              <a:rPr lang="en-US" sz="2400" dirty="0" smtClean="0">
                <a:latin typeface="Times New Roman" pitchFamily="18" charset="0"/>
                <a:cs typeface="Times New Roman" pitchFamily="18" charset="0"/>
              </a:rPr>
              <a:t> of all metals. Air or water at any temperature does not affect or tarnish gold.</a:t>
            </a:r>
          </a:p>
          <a:p>
            <a:pPr marL="112713" indent="225425" algn="just">
              <a:lnSpc>
                <a:spcPct val="150000"/>
              </a:lnSpc>
              <a:buFont typeface="Wingdings" pitchFamily="2" charset="2"/>
              <a:buChar char="Ø"/>
              <a:tabLst>
                <a:tab pos="7891463" algn="l"/>
              </a:tabLst>
            </a:pPr>
            <a:endParaRPr lang="en-US" sz="2400" dirty="0" smtClean="0">
              <a:latin typeface="Times New Roman" pitchFamily="18" charset="0"/>
              <a:cs typeface="Times New Roman" pitchFamily="18" charset="0"/>
            </a:endParaRPr>
          </a:p>
          <a:p>
            <a:pPr marL="112713" indent="225425" algn="just">
              <a:lnSpc>
                <a:spcPct val="150000"/>
              </a:lnSpc>
              <a:buFont typeface="Wingdings" pitchFamily="2" charset="2"/>
              <a:buChar char="Ø"/>
              <a:tabLst>
                <a:tab pos="7891463" algn="l"/>
              </a:tabLst>
            </a:pPr>
            <a:endParaRPr lang="en-US" sz="2400" dirty="0">
              <a:latin typeface="Times New Roman" pitchFamily="18" charset="0"/>
              <a:cs typeface="Times New Roman" pitchFamily="18" charset="0"/>
            </a:endParaRPr>
          </a:p>
        </p:txBody>
      </p:sp>
      <p:pic>
        <p:nvPicPr>
          <p:cNvPr id="6" name="Picture 5" descr="PtN2.jpg"/>
          <p:cNvPicPr>
            <a:picLocks noChangeAspect="1"/>
          </p:cNvPicPr>
          <p:nvPr/>
        </p:nvPicPr>
        <p:blipFill>
          <a:blip r:embed="rId2"/>
          <a:stretch>
            <a:fillRect/>
          </a:stretch>
        </p:blipFill>
        <p:spPr>
          <a:xfrm>
            <a:off x="7391400" y="228600"/>
            <a:ext cx="1548384" cy="1532074"/>
          </a:xfrm>
          <a:prstGeom prst="rect">
            <a:avLst/>
          </a:prstGeom>
          <a:ln>
            <a:noFill/>
          </a:ln>
          <a:effectLst>
            <a:softEdge rad="112500"/>
          </a:effectLst>
        </p:spPr>
      </p:pic>
      <p:sp>
        <p:nvSpPr>
          <p:cNvPr id="7" name="Slide Number Placeholder 4"/>
          <p:cNvSpPr txBox="1">
            <a:spLocks/>
          </p:cNvSpPr>
          <p:nvPr/>
        </p:nvSpPr>
        <p:spPr>
          <a:xfrm>
            <a:off x="8382000" y="6492875"/>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B. The conservative design</a:t>
            </a:r>
            <a:endParaRPr lang="en-US" sz="2400" dirty="0" smtClean="0">
              <a:solidFill>
                <a:srgbClr val="FFC000"/>
              </a:solidFill>
              <a:latin typeface="Times New Roman" pitchFamily="18" charset="0"/>
              <a:cs typeface="Times New Roman" pitchFamily="18" charset="0"/>
            </a:endParaRPr>
          </a:p>
          <a:p>
            <a:pPr>
              <a:lnSpc>
                <a:spcPct val="150000"/>
              </a:lnSpc>
              <a:buNone/>
            </a:pPr>
            <a:r>
              <a:rPr lang="en-US" sz="2400" dirty="0" smtClean="0">
                <a:latin typeface="Times New Roman" pitchFamily="18" charset="0"/>
                <a:cs typeface="Times New Roman" pitchFamily="18" charset="0"/>
              </a:rPr>
              <a:t>The gingival floor is in four planes:</a:t>
            </a:r>
          </a:p>
          <a:p>
            <a:pPr lvl="0">
              <a:lnSpc>
                <a:spcPct val="150000"/>
              </a:lnSpc>
              <a:buFont typeface="Wingdings" pitchFamily="2" charset="2"/>
              <a:buChar char="Ø"/>
            </a:pPr>
            <a:r>
              <a:rPr lang="en-US" sz="2400" dirty="0" smtClean="0">
                <a:latin typeface="Times New Roman" pitchFamily="18" charset="0"/>
                <a:cs typeface="Times New Roman" pitchFamily="18" charset="0"/>
              </a:rPr>
              <a:t>An internal, reverse-bevel plane</a:t>
            </a:r>
          </a:p>
          <a:p>
            <a:pPr lvl="0">
              <a:lnSpc>
                <a:spcPct val="150000"/>
              </a:lnSpc>
              <a:buFont typeface="Wingdings" pitchFamily="2" charset="2"/>
              <a:buChar char="Ø"/>
            </a:pPr>
            <a:r>
              <a:rPr lang="en-US" sz="2400" dirty="0" smtClean="0">
                <a:latin typeface="Times New Roman" pitchFamily="18" charset="0"/>
                <a:cs typeface="Times New Roman" pitchFamily="18" charset="0"/>
              </a:rPr>
              <a:t>A transitional plane, formed completely of dentin and slightly flat</a:t>
            </a:r>
          </a:p>
          <a:p>
            <a:pPr lvl="0">
              <a:lnSpc>
                <a:spcPct val="150000"/>
              </a:lnSpc>
              <a:buFont typeface="Wingdings" pitchFamily="2" charset="2"/>
              <a:buChar char="Ø"/>
            </a:pPr>
            <a:r>
              <a:rPr lang="en-US" sz="2400" dirty="0" smtClean="0">
                <a:latin typeface="Times New Roman" pitchFamily="18" charset="0"/>
                <a:cs typeface="Times New Roman" pitchFamily="18" charset="0"/>
              </a:rPr>
              <a:t>An outer, enamel dentinal plane following the direction of the enamel rods.</a:t>
            </a:r>
          </a:p>
          <a:p>
            <a:pPr lvl="0">
              <a:lnSpc>
                <a:spcPct val="150000"/>
              </a:lnSpc>
              <a:buFont typeface="Wingdings" pitchFamily="2" charset="2"/>
              <a:buChar char="Ø"/>
            </a:pPr>
            <a:r>
              <a:rPr lang="en-US" sz="2400" dirty="0" smtClean="0">
                <a:latin typeface="Times New Roman" pitchFamily="18" charset="0"/>
                <a:cs typeface="Times New Roman" pitchFamily="18" charset="0"/>
              </a:rPr>
              <a:t>A partial bevel on enamel only, not to include more than 1/4 of its extent.</a:t>
            </a:r>
          </a:p>
          <a:p>
            <a:pPr>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41</a:t>
            </a:fld>
            <a:endParaRPr lang="en-US" dirty="0"/>
          </a:p>
        </p:txBody>
      </p:sp>
      <p:pic>
        <p:nvPicPr>
          <p:cNvPr id="13314" name="Picture 2"/>
          <p:cNvPicPr>
            <a:picLocks noChangeAspect="1" noChangeArrowheads="1"/>
          </p:cNvPicPr>
          <p:nvPr/>
        </p:nvPicPr>
        <p:blipFill>
          <a:blip r:embed="rId2"/>
          <a:srcRect/>
          <a:stretch>
            <a:fillRect/>
          </a:stretch>
        </p:blipFill>
        <p:spPr bwMode="auto">
          <a:xfrm>
            <a:off x="1905000" y="1524000"/>
            <a:ext cx="1981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p:cNvPicPr>
            <a:picLocks noChangeAspect="1" noChangeArrowheads="1"/>
          </p:cNvPicPr>
          <p:nvPr/>
        </p:nvPicPr>
        <p:blipFill>
          <a:blip r:embed="rId3"/>
          <a:srcRect/>
          <a:stretch>
            <a:fillRect/>
          </a:stretch>
        </p:blipFill>
        <p:spPr bwMode="auto">
          <a:xfrm>
            <a:off x="3276600" y="3657600"/>
            <a:ext cx="1905000" cy="2211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6" name="Picture 4"/>
          <p:cNvPicPr>
            <a:picLocks noChangeAspect="1" noChangeArrowheads="1"/>
          </p:cNvPicPr>
          <p:nvPr/>
        </p:nvPicPr>
        <p:blipFill>
          <a:blip r:embed="rId4"/>
          <a:srcRect/>
          <a:stretch>
            <a:fillRect/>
          </a:stretch>
        </p:blipFill>
        <p:spPr bwMode="auto">
          <a:xfrm>
            <a:off x="4724400" y="1447800"/>
            <a:ext cx="1905000" cy="2042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nSpc>
                <a:spcPct val="150000"/>
              </a:lnSpc>
              <a:buNone/>
            </a:pPr>
            <a:r>
              <a:rPr lang="en-US" sz="2400" b="1" dirty="0" err="1" smtClean="0">
                <a:solidFill>
                  <a:srgbClr val="FFC000"/>
                </a:solidFill>
                <a:latin typeface="Times New Roman" pitchFamily="18" charset="0"/>
                <a:cs typeface="Times New Roman" pitchFamily="18" charset="0"/>
              </a:rPr>
              <a:t>III.Simple</a:t>
            </a:r>
            <a:r>
              <a:rPr lang="en-US" sz="2400" b="1" dirty="0" smtClean="0">
                <a:solidFill>
                  <a:srgbClr val="FFC000"/>
                </a:solidFill>
                <a:latin typeface="Times New Roman" pitchFamily="18" charset="0"/>
                <a:cs typeface="Times New Roman" pitchFamily="18" charset="0"/>
              </a:rPr>
              <a:t> design</a:t>
            </a:r>
          </a:p>
          <a:p>
            <a:pPr>
              <a:lnSpc>
                <a:spcPct val="150000"/>
              </a:lnSpc>
              <a:buNone/>
            </a:pPr>
            <a:r>
              <a:rPr lang="en-US" sz="2400" dirty="0" smtClean="0">
                <a:latin typeface="Times New Roman" pitchFamily="18" charset="0"/>
                <a:cs typeface="Times New Roman" pitchFamily="18" charset="0"/>
              </a:rPr>
              <a:t>Internal anatomy</a:t>
            </a:r>
          </a:p>
          <a:p>
            <a:pPr>
              <a:lnSpc>
                <a:spcPct val="150000"/>
              </a:lnSpc>
              <a:buFont typeface="Wingdings" pitchFamily="2" charset="2"/>
              <a:buChar char="Ø"/>
            </a:pP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occluso</a:t>
            </a:r>
            <a:r>
              <a:rPr lang="en-US" sz="2400" dirty="0" smtClean="0">
                <a:latin typeface="Times New Roman" pitchFamily="18" charset="0"/>
                <a:cs typeface="Times New Roman" pitchFamily="18" charset="0"/>
              </a:rPr>
              <a:t>-gingival cross-section show that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wall is formed of three planes </a:t>
            </a:r>
          </a:p>
          <a:p>
            <a:pPr>
              <a:lnSpc>
                <a:spcPct val="150000"/>
              </a:lnSpc>
              <a:buFont typeface="Wingdings" pitchFamily="2" charset="2"/>
              <a:buChar char="Ø"/>
            </a:pPr>
            <a:r>
              <a:rPr lang="en-US" sz="2400" dirty="0" smtClean="0">
                <a:latin typeface="Times New Roman" pitchFamily="18" charset="0"/>
                <a:cs typeface="Times New Roman" pitchFamily="18" charset="0"/>
              </a:rPr>
              <a:t>One plane, in the form of dentin, at right angle to the axial wall</a:t>
            </a:r>
          </a:p>
          <a:p>
            <a:pPr>
              <a:lnSpc>
                <a:spcPct val="150000"/>
              </a:lnSpc>
              <a:buFont typeface="Wingdings" pitchFamily="2" charset="2"/>
              <a:buChar char="Ø"/>
            </a:pPr>
            <a:r>
              <a:rPr lang="en-US" sz="2400" dirty="0" smtClean="0">
                <a:latin typeface="Times New Roman" pitchFamily="18" charset="0"/>
                <a:cs typeface="Times New Roman" pitchFamily="18" charset="0"/>
              </a:rPr>
              <a:t>second plane inclining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proximally, and formed of enamel and dentin.</a:t>
            </a:r>
          </a:p>
          <a:p>
            <a:pPr>
              <a:lnSpc>
                <a:spcPct val="150000"/>
              </a:lnSpc>
              <a:buFont typeface="Wingdings" pitchFamily="2" charset="2"/>
              <a:buChar char="Ø"/>
            </a:pPr>
            <a:r>
              <a:rPr lang="en-US" sz="2400" dirty="0" smtClean="0">
                <a:latin typeface="Times New Roman" pitchFamily="18" charset="0"/>
                <a:cs typeface="Times New Roman" pitchFamily="18" charset="0"/>
              </a:rPr>
              <a:t> Third one in the enamel wall, in the form of a bevel. </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43</a:t>
            </a:fld>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838200" y="2057400"/>
            <a:ext cx="773035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algn="just">
              <a:lnSpc>
                <a:spcPct val="150000"/>
              </a:lnSpc>
              <a:buNone/>
            </a:pPr>
            <a:r>
              <a:rPr lang="en-US" sz="2400" b="1" dirty="0" smtClean="0">
                <a:solidFill>
                  <a:srgbClr val="FFC000"/>
                </a:solidFill>
                <a:latin typeface="Times New Roman" pitchFamily="18" charset="0"/>
                <a:cs typeface="Times New Roman" pitchFamily="18" charset="0"/>
              </a:rPr>
              <a:t>Class III Cavity Preparations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There are three basic designs for Class III cavity preparations to accommodate direct gold materials.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Each is subjected to a number of modifications according to access, esthetics, and remaining tooth structure.</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This will enable creation of two (three) planed labial and lingual walls and a pronounced boxed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retention form within a definite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wall.</a:t>
            </a:r>
          </a:p>
          <a:p>
            <a:pPr algn="just">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44</a:t>
            </a:fld>
            <a:endParaRPr lang="en-US" dirty="0"/>
          </a:p>
        </p:txBody>
      </p:sp>
      <p:pic>
        <p:nvPicPr>
          <p:cNvPr id="7" name="Picture 3"/>
          <p:cNvPicPr>
            <a:picLocks noChangeAspect="1" noChangeArrowheads="1"/>
          </p:cNvPicPr>
          <p:nvPr/>
        </p:nvPicPr>
        <p:blipFill>
          <a:blip r:embed="rId2"/>
          <a:srcRect/>
          <a:stretch>
            <a:fillRect/>
          </a:stretch>
        </p:blipFill>
        <p:spPr bwMode="auto">
          <a:xfrm>
            <a:off x="1752600" y="1981200"/>
            <a:ext cx="2438400" cy="34766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4953000" y="2438399"/>
            <a:ext cx="2667000" cy="2322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1. </a:t>
            </a:r>
            <a:r>
              <a:rPr lang="en-US" sz="2400" b="1" dirty="0" smtClean="0">
                <a:solidFill>
                  <a:srgbClr val="FFC000"/>
                </a:solidFill>
                <a:latin typeface="Times New Roman" pitchFamily="18" charset="0"/>
                <a:cs typeface="Times New Roman" pitchFamily="18" charset="0"/>
              </a:rPr>
              <a:t>Cavity design by Ferrier</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The general outline form is roughly triangular in shape.</a:t>
            </a:r>
          </a:p>
          <a:p>
            <a:pPr>
              <a:lnSpc>
                <a:spcPct val="150000"/>
              </a:lnSpc>
              <a:buFont typeface="Wingdings" pitchFamily="2" charset="2"/>
              <a:buChar char="Ø"/>
            </a:pPr>
            <a:r>
              <a:rPr lang="en-US" sz="2400" dirty="0" smtClean="0">
                <a:latin typeface="Times New Roman" pitchFamily="18" charset="0"/>
                <a:cs typeface="Times New Roman" pitchFamily="18" charset="0"/>
              </a:rPr>
              <a:t> With a No. 1 round bur, the carious lesion is approached from the facial surface.</a:t>
            </a:r>
          </a:p>
          <a:p>
            <a:pPr lvl="0">
              <a:lnSpc>
                <a:spcPct val="150000"/>
              </a:lnSpc>
              <a:buFont typeface="Wingdings" pitchFamily="2" charset="2"/>
              <a:buChar char="Ø"/>
            </a:pPr>
            <a:r>
              <a:rPr lang="en-US" sz="2400" dirty="0" smtClean="0">
                <a:latin typeface="Times New Roman" pitchFamily="18" charset="0"/>
                <a:cs typeface="Times New Roman" pitchFamily="18" charset="0"/>
              </a:rPr>
              <a:t>A No. 33½ inverted cone bur is used to extend the marginal outline form.</a:t>
            </a:r>
          </a:p>
          <a:p>
            <a:pPr lvl="0">
              <a:lnSpc>
                <a:spcPct val="150000"/>
              </a:lnSpc>
              <a:buFont typeface="Wingdings" pitchFamily="2" charset="2"/>
              <a:buChar char="Ø"/>
            </a:pPr>
            <a:r>
              <a:rPr lang="en-US" sz="2400" dirty="0" smtClean="0">
                <a:latin typeface="Times New Roman" pitchFamily="18" charset="0"/>
                <a:cs typeface="Times New Roman" pitchFamily="18" charset="0"/>
              </a:rPr>
              <a:t>End of the bur establishes the lingual wall using </a:t>
            </a:r>
            <a:r>
              <a:rPr lang="en-US" sz="2400" dirty="0" err="1" smtClean="0">
                <a:latin typeface="Times New Roman" pitchFamily="18" charset="0"/>
                <a:cs typeface="Times New Roman" pitchFamily="18" charset="0"/>
              </a:rPr>
              <a:t>incisogingival</a:t>
            </a:r>
            <a:r>
              <a:rPr lang="en-US" sz="2400" dirty="0" smtClean="0">
                <a:latin typeface="Times New Roman" pitchFamily="18" charset="0"/>
                <a:cs typeface="Times New Roman" pitchFamily="18" charset="0"/>
              </a:rPr>
              <a:t> strokes</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lvl="0">
              <a:lnSpc>
                <a:spcPct val="150000"/>
              </a:lnSpc>
              <a:buFont typeface="Wingdings" pitchFamily="2" charset="2"/>
              <a:buChar char="Ø"/>
            </a:pPr>
            <a:r>
              <a:rPr lang="en-US" sz="2400" dirty="0" smtClean="0">
                <a:latin typeface="Times New Roman" pitchFamily="18" charset="0"/>
                <a:cs typeface="Times New Roman" pitchFamily="18" charset="0"/>
              </a:rPr>
              <a:t>End of the bur creates the gingival wall by moving it </a:t>
            </a:r>
            <a:r>
              <a:rPr lang="en-US" sz="2400" dirty="0" err="1" smtClean="0">
                <a:latin typeface="Times New Roman" pitchFamily="18" charset="0"/>
                <a:cs typeface="Times New Roman" pitchFamily="18" charset="0"/>
              </a:rPr>
              <a:t>labiolingually</a:t>
            </a:r>
            <a:r>
              <a:rPr lang="en-US" sz="2400" dirty="0" smtClean="0">
                <a:latin typeface="Times New Roman" pitchFamily="18" charset="0"/>
                <a:cs typeface="Times New Roman" pitchFamily="18" charset="0"/>
              </a:rPr>
              <a:t>.</a:t>
            </a:r>
          </a:p>
          <a:p>
            <a:pPr lvl="0">
              <a:lnSpc>
                <a:spcPct val="150000"/>
              </a:lnSpc>
              <a:buFont typeface="Wingdings" pitchFamily="2" charset="2"/>
              <a:buChar char="Ø"/>
            </a:pPr>
            <a:r>
              <a:rPr lang="en-US" sz="2400" dirty="0" smtClean="0">
                <a:latin typeface="Times New Roman" pitchFamily="18" charset="0"/>
                <a:cs typeface="Times New Roman" pitchFamily="18" charset="0"/>
              </a:rPr>
              <a:t>The side of the bur can be used in </a:t>
            </a:r>
            <a:r>
              <a:rPr lang="en-US" sz="2400" dirty="0" err="1" smtClean="0">
                <a:latin typeface="Times New Roman" pitchFamily="18" charset="0"/>
                <a:cs typeface="Times New Roman" pitchFamily="18" charset="0"/>
              </a:rPr>
              <a:t>incisogingival</a:t>
            </a:r>
            <a:r>
              <a:rPr lang="en-US" sz="2400" dirty="0" smtClean="0">
                <a:latin typeface="Times New Roman" pitchFamily="18" charset="0"/>
                <a:cs typeface="Times New Roman" pitchFamily="18" charset="0"/>
              </a:rPr>
              <a:t> direction to form the facial wall.</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When viewed </a:t>
            </a:r>
            <a:r>
              <a:rPr lang="en-US" sz="2400" dirty="0" err="1" smtClean="0">
                <a:solidFill>
                  <a:srgbClr val="FFC000"/>
                </a:solidFill>
                <a:latin typeface="Times New Roman" pitchFamily="18" charset="0"/>
                <a:cs typeface="Times New Roman" pitchFamily="18" charset="0"/>
              </a:rPr>
              <a:t>proximofacially</a:t>
            </a:r>
            <a:r>
              <a:rPr lang="en-US" sz="2400" dirty="0" smtClean="0">
                <a:latin typeface="Times New Roman" pitchFamily="18" charset="0"/>
                <a:cs typeface="Times New Roman" pitchFamily="18" charset="0"/>
              </a:rPr>
              <a:t>, the facial outline follows the </a:t>
            </a:r>
            <a:r>
              <a:rPr lang="en-US" sz="2400" dirty="0" err="1" smtClean="0">
                <a:latin typeface="Times New Roman" pitchFamily="18" charset="0"/>
                <a:cs typeface="Times New Roman" pitchFamily="18" charset="0"/>
              </a:rPr>
              <a:t>buccal</a:t>
            </a:r>
            <a:r>
              <a:rPr lang="en-US" sz="2400" dirty="0" smtClean="0">
                <a:latin typeface="Times New Roman" pitchFamily="18" charset="0"/>
                <a:cs typeface="Times New Roman" pitchFamily="18" charset="0"/>
              </a:rPr>
              <a:t> contour of the tooth and meets the gingival margin in a </a:t>
            </a:r>
            <a:r>
              <a:rPr lang="en-US" sz="2400" dirty="0" smtClean="0">
                <a:solidFill>
                  <a:srgbClr val="FFC000"/>
                </a:solidFill>
                <a:latin typeface="Times New Roman" pitchFamily="18" charset="0"/>
                <a:cs typeface="Times New Roman" pitchFamily="18" charset="0"/>
              </a:rPr>
              <a:t>slight obtuse angle</a:t>
            </a:r>
            <a:r>
              <a:rPr lang="en-US" sz="2400" dirty="0" smtClean="0">
                <a:latin typeface="Times New Roman" pitchFamily="18" charset="0"/>
                <a:cs typeface="Times New Roman" pitchFamily="18" charset="0"/>
              </a:rPr>
              <a:t>.</a:t>
            </a:r>
          </a:p>
          <a:p>
            <a:pPr>
              <a:lnSpc>
                <a:spcPct val="150000"/>
              </a:lnSpc>
              <a:buFont typeface="Wingdings" pitchFamily="2" charset="2"/>
              <a:buChar char="Ø"/>
            </a:pPr>
            <a:endParaRPr lang="en-US" sz="2400" dirty="0" smtClean="0">
              <a:latin typeface="Times New Roman" pitchFamily="18" charset="0"/>
              <a:cs typeface="Times New Roman" pitchFamily="18" charset="0"/>
            </a:endParaRPr>
          </a:p>
          <a:p>
            <a:pPr>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a:lnSpc>
                <a:spcPct val="150000"/>
              </a:lnSpc>
              <a:buFont typeface="Wingdings" pitchFamily="2" charset="2"/>
              <a:buChar char="Ø"/>
            </a:pPr>
            <a:r>
              <a:rPr lang="en-US" sz="2400" dirty="0" smtClean="0">
                <a:latin typeface="Times New Roman" pitchFamily="18" charset="0"/>
                <a:cs typeface="Times New Roman" pitchFamily="18" charset="0"/>
              </a:rPr>
              <a:t>Gingival margin is straight </a:t>
            </a:r>
            <a:r>
              <a:rPr lang="en-US" sz="2400" dirty="0" err="1" smtClean="0">
                <a:latin typeface="Times New Roman" pitchFamily="18" charset="0"/>
                <a:cs typeface="Times New Roman" pitchFamily="18" charset="0"/>
              </a:rPr>
              <a:t>facio-lingually</a:t>
            </a:r>
            <a:r>
              <a:rPr lang="en-US" sz="2400" dirty="0" smtClean="0">
                <a:latin typeface="Times New Roman" pitchFamily="18" charset="0"/>
                <a:cs typeface="Times New Roman" pitchFamily="18" charset="0"/>
              </a:rPr>
              <a:t> and placed beneath the free </a:t>
            </a:r>
            <a:r>
              <a:rPr lang="en-US" sz="2400" dirty="0" err="1" smtClean="0">
                <a:latin typeface="Times New Roman" pitchFamily="18" charset="0"/>
                <a:cs typeface="Times New Roman" pitchFamily="18" charset="0"/>
              </a:rPr>
              <a:t>gingiva</a:t>
            </a:r>
            <a:r>
              <a:rPr lang="en-US" sz="2400" dirty="0" smtClean="0">
                <a:latin typeface="Times New Roman" pitchFamily="18" charset="0"/>
                <a:cs typeface="Times New Roman" pitchFamily="18" charset="0"/>
              </a:rPr>
              <a:t> if possible. </a:t>
            </a:r>
          </a:p>
          <a:p>
            <a:pPr>
              <a:lnSpc>
                <a:spcPct val="150000"/>
              </a:lnSpc>
              <a:buFont typeface="Wingdings" pitchFamily="2" charset="2"/>
              <a:buChar char="Ø"/>
            </a:pPr>
            <a:r>
              <a:rPr lang="en-US" sz="2400" dirty="0" smtClean="0">
                <a:latin typeface="Times New Roman" pitchFamily="18" charset="0"/>
                <a:cs typeface="Times New Roman" pitchFamily="18" charset="0"/>
              </a:rPr>
              <a:t>It meets the facial margin in a slight obtuse angle and the lingual margin in a slight acute angle. </a:t>
            </a:r>
          </a:p>
          <a:p>
            <a:pPr>
              <a:lnSpc>
                <a:spcPct val="150000"/>
              </a:lnSpc>
              <a:buFont typeface="Wingdings" pitchFamily="2" charset="2"/>
              <a:buChar char="Ø"/>
            </a:pPr>
            <a:r>
              <a:rPr lang="en-US" sz="2400" dirty="0" smtClean="0">
                <a:latin typeface="Times New Roman" pitchFamily="18" charset="0"/>
                <a:cs typeface="Times New Roman" pitchFamily="18" charset="0"/>
              </a:rPr>
              <a:t>Lingual margin is straight in its gingival 2/3</a:t>
            </a:r>
            <a:r>
              <a:rPr lang="en-US" sz="2400" baseline="30000" dirty="0" smtClean="0">
                <a:latin typeface="Times New Roman" pitchFamily="18" charset="0"/>
                <a:cs typeface="Times New Roman" pitchFamily="18" charset="0"/>
              </a:rPr>
              <a:t>rd</a:t>
            </a:r>
            <a:r>
              <a:rPr lang="en-US" sz="2400" dirty="0" smtClean="0">
                <a:latin typeface="Times New Roman" pitchFamily="18" charset="0"/>
                <a:cs typeface="Times New Roman" pitchFamily="18" charset="0"/>
              </a:rPr>
              <a:t>  and then curves abruptly in the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1/3rd to meet the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angle</a:t>
            </a:r>
          </a:p>
          <a:p>
            <a:pPr lvl="0">
              <a:lnSpc>
                <a:spcPct val="150000"/>
              </a:lnSpc>
              <a:buFont typeface="Wingdings" pitchFamily="2" charset="2"/>
              <a:buChar char="Ø"/>
            </a:pPr>
            <a:r>
              <a:rPr lang="en-US" sz="2400" dirty="0" smtClean="0">
                <a:latin typeface="Times New Roman" pitchFamily="18" charset="0"/>
                <a:cs typeface="Times New Roman" pitchFamily="18" charset="0"/>
              </a:rPr>
              <a:t>The axial wall extends </a:t>
            </a:r>
            <a:r>
              <a:rPr lang="en-US" sz="2400" dirty="0" smtClean="0">
                <a:solidFill>
                  <a:srgbClr val="FFC000"/>
                </a:solidFill>
                <a:latin typeface="Times New Roman" pitchFamily="18" charset="0"/>
                <a:cs typeface="Times New Roman" pitchFamily="18" charset="0"/>
              </a:rPr>
              <a:t>0.5 mm </a:t>
            </a:r>
            <a:r>
              <a:rPr lang="en-US" sz="2400" dirty="0" smtClean="0">
                <a:latin typeface="Times New Roman" pitchFamily="18" charset="0"/>
                <a:cs typeface="Times New Roman" pitchFamily="18" charset="0"/>
              </a:rPr>
              <a:t>into dentin.</a:t>
            </a:r>
          </a:p>
          <a:p>
            <a:pPr>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algn="just">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Resistance</a:t>
            </a:r>
            <a:r>
              <a:rPr lang="en-US" sz="2400" dirty="0" smtClean="0">
                <a:latin typeface="Times New Roman" pitchFamily="18" charset="0"/>
                <a:cs typeface="Times New Roman" pitchFamily="18" charset="0"/>
              </a:rPr>
              <a:t> form is created by this flat axial wall, and slight divergence of the </a:t>
            </a:r>
            <a:r>
              <a:rPr lang="en-US" sz="2400" dirty="0" err="1" smtClean="0">
                <a:latin typeface="Times New Roman" pitchFamily="18" charset="0"/>
                <a:cs typeface="Times New Roman" pitchFamily="18" charset="0"/>
              </a:rPr>
              <a:t>buccal</a:t>
            </a:r>
            <a:r>
              <a:rPr lang="en-US" sz="2400" dirty="0" smtClean="0">
                <a:latin typeface="Times New Roman" pitchFamily="18" charset="0"/>
                <a:cs typeface="Times New Roman" pitchFamily="18" charset="0"/>
              </a:rPr>
              <a:t> and lingual walls.</a:t>
            </a:r>
          </a:p>
          <a:p>
            <a:pPr lvl="0" algn="just">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Retention</a:t>
            </a:r>
            <a:r>
              <a:rPr lang="en-US" sz="2400" dirty="0" smtClean="0">
                <a:latin typeface="Times New Roman" pitchFamily="18" charset="0"/>
                <a:cs typeface="Times New Roman" pitchFamily="18" charset="0"/>
              </a:rPr>
              <a:t> is provided by an acute </a:t>
            </a:r>
            <a:r>
              <a:rPr lang="en-US" sz="2400" dirty="0" err="1" smtClean="0">
                <a:latin typeface="Times New Roman" pitchFamily="18" charset="0"/>
                <a:cs typeface="Times New Roman" pitchFamily="18" charset="0"/>
              </a:rPr>
              <a:t>axio</a:t>
            </a:r>
            <a:r>
              <a:rPr lang="en-US" sz="2400" dirty="0" smtClean="0">
                <a:latin typeface="Times New Roman" pitchFamily="18" charset="0"/>
                <a:cs typeface="Times New Roman" pitchFamily="18" charset="0"/>
              </a:rPr>
              <a:t>-gingival line angle and an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undercut placed into dentin directed </a:t>
            </a:r>
            <a:r>
              <a:rPr lang="en-US" sz="2400" dirty="0" err="1" smtClean="0">
                <a:latin typeface="Times New Roman" pitchFamily="18" charset="0"/>
                <a:cs typeface="Times New Roman" pitchFamily="18" charset="0"/>
              </a:rPr>
              <a:t>facio-incisally</a:t>
            </a:r>
            <a:r>
              <a:rPr lang="en-US" sz="2400" dirty="0" smtClean="0">
                <a:latin typeface="Times New Roman" pitchFamily="18" charset="0"/>
                <a:cs typeface="Times New Roman" pitchFamily="18" charset="0"/>
              </a:rPr>
              <a:t>.</a:t>
            </a:r>
          </a:p>
          <a:p>
            <a:pPr algn="just">
              <a:lnSpc>
                <a:spcPct val="150000"/>
              </a:lnSpc>
              <a:buFont typeface="Wingdings" pitchFamily="2" charset="2"/>
              <a:buChar char="Ø"/>
            </a:pPr>
            <a:r>
              <a:rPr lang="en-US" sz="2400" dirty="0" smtClean="0">
                <a:latin typeface="Times New Roman" pitchFamily="18" charset="0"/>
                <a:cs typeface="Times New Roman" pitchFamily="18" charset="0"/>
              </a:rPr>
              <a:t>Small angle formers are used to sharpen the </a:t>
            </a:r>
            <a:r>
              <a:rPr lang="en-US" sz="2400" dirty="0" err="1" smtClean="0">
                <a:latin typeface="Times New Roman" pitchFamily="18" charset="0"/>
                <a:cs typeface="Times New Roman" pitchFamily="18" charset="0"/>
              </a:rPr>
              <a:t>linguo</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axio</a:t>
            </a:r>
            <a:r>
              <a:rPr lang="en-US" sz="2400" dirty="0" smtClean="0">
                <a:latin typeface="Times New Roman" pitchFamily="18" charset="0"/>
                <a:cs typeface="Times New Roman" pitchFamily="18" charset="0"/>
              </a:rPr>
              <a:t>-gingival and </a:t>
            </a:r>
            <a:r>
              <a:rPr lang="en-US" sz="2400" dirty="0" err="1" smtClean="0">
                <a:latin typeface="Times New Roman" pitchFamily="18" charset="0"/>
                <a:cs typeface="Times New Roman" pitchFamily="18" charset="0"/>
              </a:rPr>
              <a:t>facioaxio</a:t>
            </a:r>
            <a:r>
              <a:rPr lang="en-US" sz="2400" dirty="0" smtClean="0">
                <a:latin typeface="Times New Roman" pitchFamily="18" charset="0"/>
                <a:cs typeface="Times New Roman" pitchFamily="18" charset="0"/>
              </a:rPr>
              <a:t>-gingival point angles and for creating the acute </a:t>
            </a:r>
            <a:r>
              <a:rPr lang="en-US" sz="2400" dirty="0" err="1" smtClean="0">
                <a:latin typeface="Times New Roman" pitchFamily="18" charset="0"/>
                <a:cs typeface="Times New Roman" pitchFamily="18" charset="0"/>
              </a:rPr>
              <a:t>axio-gingivalline</a:t>
            </a:r>
            <a:r>
              <a:rPr lang="en-US" sz="2400" dirty="0" smtClean="0">
                <a:latin typeface="Times New Roman" pitchFamily="18" charset="0"/>
                <a:cs typeface="Times New Roman" pitchFamily="18" charset="0"/>
              </a:rPr>
              <a:t> angle.</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buNone/>
            </a:pPr>
            <a:r>
              <a:rPr lang="en-US" sz="2400" dirty="0" smtClean="0">
                <a:latin typeface="Times New Roman" pitchFamily="18" charset="0"/>
                <a:cs typeface="Times New Roman" pitchFamily="18" charset="0"/>
              </a:rPr>
              <a:t>Final finishing involves </a:t>
            </a:r>
            <a:r>
              <a:rPr lang="en-US" sz="2400" dirty="0" err="1" smtClean="0">
                <a:latin typeface="Times New Roman" pitchFamily="18" charset="0"/>
                <a:cs typeface="Times New Roman" pitchFamily="18" charset="0"/>
              </a:rPr>
              <a:t>planing</a:t>
            </a:r>
            <a:r>
              <a:rPr lang="en-US" sz="2400" dirty="0" smtClean="0">
                <a:latin typeface="Times New Roman" pitchFamily="18" charset="0"/>
                <a:cs typeface="Times New Roman" pitchFamily="18" charset="0"/>
              </a:rPr>
              <a:t> all the preparation walls.</a:t>
            </a:r>
          </a:p>
          <a:p>
            <a:pPr lvl="0">
              <a:lnSpc>
                <a:spcPct val="150000"/>
              </a:lnSpc>
              <a:buFont typeface="Wingdings" pitchFamily="2" charset="2"/>
              <a:buChar char="Ø"/>
            </a:pPr>
            <a:r>
              <a:rPr lang="en-US" sz="2400" dirty="0" smtClean="0">
                <a:latin typeface="Times New Roman" pitchFamily="18" charset="0"/>
                <a:cs typeface="Times New Roman" pitchFamily="18" charset="0"/>
              </a:rPr>
              <a:t> A small hoe </a:t>
            </a:r>
            <a:r>
              <a:rPr lang="en-US" sz="2400" dirty="0" smtClean="0">
                <a:solidFill>
                  <a:srgbClr val="FFC000"/>
                </a:solidFill>
                <a:latin typeface="Times New Roman" pitchFamily="18" charset="0"/>
                <a:cs typeface="Times New Roman" pitchFamily="18" charset="0"/>
              </a:rPr>
              <a:t>(6½-2½-9)</a:t>
            </a:r>
            <a:r>
              <a:rPr lang="en-US" sz="2400" i="1" dirty="0" smtClean="0">
                <a:solidFill>
                  <a:srgbClr val="FFC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is used for lingual and gingival walls, an angle former for the facial wall.</a:t>
            </a:r>
          </a:p>
          <a:p>
            <a:pPr lvl="0">
              <a:lnSpc>
                <a:spcPct val="150000"/>
              </a:lnSpc>
              <a:buFont typeface="Wingdings" pitchFamily="2" charset="2"/>
              <a:buChar char="Ø"/>
            </a:pPr>
            <a:r>
              <a:rPr lang="en-US" sz="2400" dirty="0" err="1" smtClean="0">
                <a:latin typeface="Times New Roman" pitchFamily="18" charset="0"/>
                <a:cs typeface="Times New Roman" pitchFamily="18" charset="0"/>
              </a:rPr>
              <a:t>Planing</a:t>
            </a:r>
            <a:r>
              <a:rPr lang="en-US" sz="2400" dirty="0" smtClean="0">
                <a:latin typeface="Times New Roman" pitchFamily="18" charset="0"/>
                <a:cs typeface="Times New Roman" pitchFamily="18" charset="0"/>
              </a:rPr>
              <a:t> of the </a:t>
            </a:r>
            <a:r>
              <a:rPr lang="en-US" sz="2400" dirty="0" err="1" smtClean="0">
                <a:latin typeface="Times New Roman" pitchFamily="18" charset="0"/>
                <a:cs typeface="Times New Roman" pitchFamily="18" charset="0"/>
              </a:rPr>
              <a:t>cavosurface</a:t>
            </a:r>
            <a:r>
              <a:rPr lang="en-US" sz="2400" dirty="0" smtClean="0">
                <a:latin typeface="Times New Roman" pitchFamily="18" charset="0"/>
                <a:cs typeface="Times New Roman" pitchFamily="18" charset="0"/>
              </a:rPr>
              <a:t> margins done with a </a:t>
            </a:r>
            <a:r>
              <a:rPr lang="en-US" sz="2400" dirty="0" err="1" smtClean="0">
                <a:latin typeface="Times New Roman" pitchFamily="18" charset="0"/>
                <a:cs typeface="Times New Roman" pitchFamily="18" charset="0"/>
              </a:rPr>
              <a:t>wedelstedt</a:t>
            </a:r>
            <a:r>
              <a:rPr lang="en-US" sz="2400" dirty="0" smtClean="0">
                <a:latin typeface="Times New Roman" pitchFamily="18" charset="0"/>
                <a:cs typeface="Times New Roman" pitchFamily="18" charset="0"/>
              </a:rPr>
              <a:t> chisel. </a:t>
            </a:r>
          </a:p>
          <a:p>
            <a:pPr lvl="0">
              <a:lnSpc>
                <a:spcPct val="150000"/>
              </a:lnSpc>
              <a:buFont typeface="Wingdings" pitchFamily="2" charset="2"/>
              <a:buChar char="Ø"/>
            </a:pPr>
            <a:r>
              <a:rPr lang="en-US" sz="2400" dirty="0" smtClean="0">
                <a:latin typeface="Times New Roman" pitchFamily="18" charset="0"/>
                <a:cs typeface="Times New Roman" pitchFamily="18" charset="0"/>
              </a:rPr>
              <a:t>A bevel is placed on all the enamel margins by </a:t>
            </a:r>
            <a:r>
              <a:rPr lang="en-US" sz="2400" dirty="0" err="1" smtClean="0">
                <a:latin typeface="Times New Roman" pitchFamily="18" charset="0"/>
                <a:cs typeface="Times New Roman" pitchFamily="18" charset="0"/>
              </a:rPr>
              <a:t>wedelstedt</a:t>
            </a:r>
            <a:r>
              <a:rPr lang="en-US" sz="2400" dirty="0" smtClean="0">
                <a:latin typeface="Times New Roman" pitchFamily="18" charset="0"/>
                <a:cs typeface="Times New Roman" pitchFamily="18" charset="0"/>
              </a:rPr>
              <a:t> chisel.  </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Properties of pure gold</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4" name="Content Placeholder 3"/>
          <p:cNvSpPr>
            <a:spLocks noGrp="1"/>
          </p:cNvSpPr>
          <p:nvPr>
            <p:ph idx="1"/>
          </p:nvPr>
        </p:nvSpPr>
        <p:spPr>
          <a:xfrm>
            <a:off x="228600" y="1676400"/>
            <a:ext cx="8686800" cy="4419600"/>
          </a:xfrm>
        </p:spPr>
        <p:txBody>
          <a:bodyPr>
            <a:normAutofit/>
          </a:bodyPr>
          <a:lstStyle/>
          <a:p>
            <a:pPr marL="633413" indent="-577850" algn="just">
              <a:lnSpc>
                <a:spcPct val="150000"/>
              </a:lnSpc>
              <a:buNone/>
              <a:tabLst>
                <a:tab pos="746125" algn="l"/>
                <a:tab pos="7891463" algn="l"/>
              </a:tabLst>
            </a:pPr>
            <a:r>
              <a:rPr lang="en-US" sz="2400" dirty="0" smtClean="0">
                <a:latin typeface="Times New Roman" pitchFamily="18" charset="0"/>
                <a:cs typeface="Times New Roman" pitchFamily="18" charset="0"/>
              </a:rPr>
              <a:t>11. Small amounts of impurities have a pronounced effect on mechanical properties of gold </a:t>
            </a:r>
          </a:p>
          <a:p>
            <a:pPr marL="112713" indent="225425" algn="just">
              <a:lnSpc>
                <a:spcPct val="150000"/>
              </a:lnSpc>
              <a:buNone/>
              <a:tabLst>
                <a:tab pos="7891463" algn="l"/>
              </a:tabLst>
            </a:pPr>
            <a:r>
              <a:rPr lang="en-US" sz="2400" dirty="0" smtClean="0">
                <a:latin typeface="Times New Roman" pitchFamily="18" charset="0"/>
                <a:cs typeface="Times New Roman" pitchFamily="18" charset="0"/>
              </a:rPr>
              <a:t>    e.g. 0.2%. lead makes gold very brittle.</a:t>
            </a:r>
          </a:p>
          <a:p>
            <a:pPr marL="688975" indent="-576263" algn="just">
              <a:lnSpc>
                <a:spcPct val="150000"/>
              </a:lnSpc>
              <a:buNone/>
              <a:tabLst>
                <a:tab pos="7891463" algn="l"/>
              </a:tabLst>
            </a:pPr>
            <a:r>
              <a:rPr lang="en-US" sz="2400" dirty="0" smtClean="0">
                <a:latin typeface="Times New Roman" pitchFamily="18" charset="0"/>
                <a:cs typeface="Times New Roman" pitchFamily="18" charset="0"/>
              </a:rPr>
              <a:t>12. Most important property of pure gold which permits its use as a filling material is the ability to be cold worked and welded at room temperature.</a:t>
            </a:r>
            <a:endParaRPr lang="en-US" sz="2400" dirty="0">
              <a:latin typeface="Times New Roman" pitchFamily="18" charset="0"/>
              <a:cs typeface="Times New Roman" pitchFamily="18" charset="0"/>
            </a:endParaRPr>
          </a:p>
        </p:txBody>
      </p:sp>
      <p:pic>
        <p:nvPicPr>
          <p:cNvPr id="6" name="Picture 5" descr="PtN2.jpg"/>
          <p:cNvPicPr>
            <a:picLocks noChangeAspect="1"/>
          </p:cNvPicPr>
          <p:nvPr/>
        </p:nvPicPr>
        <p:blipFill>
          <a:blip r:embed="rId2"/>
          <a:stretch>
            <a:fillRect/>
          </a:stretch>
        </p:blipFill>
        <p:spPr>
          <a:xfrm>
            <a:off x="7391400" y="228600"/>
            <a:ext cx="1548384" cy="1532074"/>
          </a:xfrm>
          <a:prstGeom prst="rect">
            <a:avLst/>
          </a:prstGeom>
          <a:ln>
            <a:noFill/>
          </a:ln>
          <a:effectLst>
            <a:softEdge rad="112500"/>
          </a:effectLst>
        </p:spPr>
      </p:pic>
      <p:sp>
        <p:nvSpPr>
          <p:cNvPr id="7" name="Slide Number Placeholder 4"/>
          <p:cNvSpPr txBox="1">
            <a:spLocks/>
          </p:cNvSpPr>
          <p:nvPr/>
        </p:nvSpPr>
        <p:spPr>
          <a:xfrm>
            <a:off x="8382000" y="6492875"/>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50</a:t>
            </a:fld>
            <a:endParaRPr lang="en-US" dirty="0"/>
          </a:p>
        </p:txBody>
      </p:sp>
      <p:pic>
        <p:nvPicPr>
          <p:cNvPr id="7" name="Content Placeholder 6"/>
          <p:cNvPicPr>
            <a:picLocks noGrp="1"/>
          </p:cNvPicPr>
          <p:nvPr>
            <p:ph idx="1"/>
          </p:nvPr>
        </p:nvPicPr>
        <p:blipFill>
          <a:blip r:embed="rId2"/>
          <a:srcRect/>
          <a:stretch>
            <a:fillRect/>
          </a:stretch>
        </p:blipFill>
        <p:spPr bwMode="auto">
          <a:xfrm>
            <a:off x="1564422" y="1371600"/>
            <a:ext cx="6015155"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a:buNone/>
            </a:pPr>
            <a:r>
              <a:rPr lang="en-US" sz="2400" dirty="0" smtClean="0">
                <a:solidFill>
                  <a:srgbClr val="FFC000"/>
                </a:solidFill>
                <a:latin typeface="Times New Roman" pitchFamily="18" charset="0"/>
                <a:cs typeface="Times New Roman" pitchFamily="18" charset="0"/>
              </a:rPr>
              <a:t>2. </a:t>
            </a:r>
            <a:r>
              <a:rPr lang="en-US" sz="2400" b="1" dirty="0" smtClean="0">
                <a:solidFill>
                  <a:srgbClr val="FFC000"/>
                </a:solidFill>
                <a:latin typeface="Times New Roman" pitchFamily="18" charset="0"/>
                <a:cs typeface="Times New Roman" pitchFamily="18" charset="0"/>
              </a:rPr>
              <a:t>Loma Linda Design</a:t>
            </a: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r>
              <a:rPr lang="en-US" sz="2400" dirty="0" smtClean="0">
                <a:latin typeface="Times New Roman" pitchFamily="18" charset="0"/>
                <a:cs typeface="Times New Roman" pitchFamily="18" charset="0"/>
              </a:rPr>
              <a:t>The cavity preparation under this design is made with a </a:t>
            </a:r>
            <a:r>
              <a:rPr lang="en-US" sz="2400" dirty="0" smtClean="0">
                <a:solidFill>
                  <a:srgbClr val="FFC000"/>
                </a:solidFill>
                <a:latin typeface="Times New Roman" pitchFamily="18" charset="0"/>
                <a:cs typeface="Times New Roman" pitchFamily="18" charset="0"/>
              </a:rPr>
              <a:t>lingual access.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It is therefore best indicated in </a:t>
            </a:r>
          </a:p>
          <a:p>
            <a:pPr marL="966788" indent="-382588" algn="just">
              <a:lnSpc>
                <a:spcPct val="150000"/>
              </a:lnSpc>
              <a:buFont typeface="Arial" pitchFamily="34" charset="0"/>
              <a:buChar char="•"/>
            </a:pPr>
            <a:r>
              <a:rPr lang="en-US" sz="2400" dirty="0" smtClean="0">
                <a:latin typeface="Times New Roman" pitchFamily="18" charset="0"/>
                <a:cs typeface="Times New Roman" pitchFamily="18" charset="0"/>
              </a:rPr>
              <a:t>where esthetics is the major concern </a:t>
            </a:r>
          </a:p>
          <a:p>
            <a:pPr marL="966788" indent="-382588" algn="just">
              <a:lnSpc>
                <a:spcPct val="150000"/>
              </a:lnSpc>
              <a:buFont typeface="Arial" pitchFamily="34" charset="0"/>
              <a:buChar char="•"/>
            </a:pPr>
            <a:r>
              <a:rPr lang="en-US" sz="2400" dirty="0" smtClean="0">
                <a:latin typeface="Times New Roman" pitchFamily="18" charset="0"/>
                <a:cs typeface="Times New Roman" pitchFamily="18" charset="0"/>
              </a:rPr>
              <a:t> where the carious involve the lingual marginal ridge.</a:t>
            </a:r>
          </a:p>
          <a:p>
            <a:pPr algn="just">
              <a:lnSpc>
                <a:spcPct val="150000"/>
              </a:lnSpc>
              <a:buFont typeface="Wingdings" pitchFamily="2" charset="2"/>
              <a:buChar char="Ø"/>
            </a:pPr>
            <a:r>
              <a:rPr lang="en-US" sz="2400" dirty="0" smtClean="0">
                <a:latin typeface="Times New Roman" pitchFamily="18" charset="0"/>
                <a:cs typeface="Times New Roman" pitchFamily="18" charset="0"/>
              </a:rPr>
              <a:t>Restoration of these cavities is primarily done with powdered gold and gold foil veneer.</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lgn="just">
              <a:lnSpc>
                <a:spcPct val="150000"/>
              </a:lnSpc>
              <a:buFont typeface="Wingdings" pitchFamily="2" charset="2"/>
              <a:buChar char="Ø"/>
            </a:pPr>
            <a:r>
              <a:rPr lang="en-US" sz="2400" dirty="0" smtClean="0">
                <a:latin typeface="Times New Roman" pitchFamily="18" charset="0"/>
                <a:cs typeface="Times New Roman" pitchFamily="18" charset="0"/>
              </a:rPr>
              <a:t>Using a 1/2 round bur, the carious lesion is entered from the lingual surface</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base of a 33½ inverted cone bur is used to establish the labial and gingival walls using </a:t>
            </a:r>
            <a:r>
              <a:rPr lang="en-US" sz="2400" dirty="0" err="1" smtClean="0">
                <a:latin typeface="Times New Roman" pitchFamily="18" charset="0"/>
                <a:cs typeface="Times New Roman" pitchFamily="18" charset="0"/>
              </a:rPr>
              <a:t>incisogingival</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labiolingual</a:t>
            </a:r>
            <a:r>
              <a:rPr lang="en-US" sz="2400" dirty="0" smtClean="0">
                <a:latin typeface="Times New Roman" pitchFamily="18" charset="0"/>
                <a:cs typeface="Times New Roman" pitchFamily="18" charset="0"/>
              </a:rPr>
              <a:t> strokes respectively.</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Side of the same 33½ bur helps in creating the lingual wall.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Outline of this cavity design is triangular with rounded corners.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Facial outline is extended only minimally. </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lnSpc>
                <a:spcPct val="150000"/>
              </a:lnSpc>
              <a:buFont typeface="Wingdings" pitchFamily="2" charset="2"/>
              <a:buChar char="Ø"/>
            </a:pPr>
            <a:r>
              <a:rPr lang="en-US" sz="2400" dirty="0" smtClean="0">
                <a:latin typeface="Times New Roman" pitchFamily="18" charset="0"/>
                <a:cs typeface="Times New Roman" pitchFamily="18" charset="0"/>
              </a:rPr>
              <a:t>Retention is provided by grooves in three opposing directions using a No. ½ round bur to drill into the dentin. </a:t>
            </a:r>
          </a:p>
          <a:p>
            <a:pPr marL="914400" lvl="0" indent="-168275">
              <a:lnSpc>
                <a:spcPct val="150000"/>
              </a:lnSpc>
              <a:buFont typeface="Arial" pitchFamily="34" charset="0"/>
              <a:buChar char="•"/>
            </a:pP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undercut is placed in an </a:t>
            </a:r>
            <a:r>
              <a:rPr lang="en-US" sz="2400" dirty="0" err="1" smtClean="0">
                <a:latin typeface="Times New Roman" pitchFamily="18" charset="0"/>
                <a:cs typeface="Times New Roman" pitchFamily="18" charset="0"/>
              </a:rPr>
              <a:t>inciso</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labio</a:t>
            </a:r>
            <a:r>
              <a:rPr lang="en-US" sz="2400" dirty="0" smtClean="0">
                <a:latin typeface="Times New Roman" pitchFamily="18" charset="0"/>
                <a:cs typeface="Times New Roman" pitchFamily="18" charset="0"/>
              </a:rPr>
              <a:t>-axial direction. </a:t>
            </a:r>
          </a:p>
          <a:p>
            <a:pPr marL="914400" indent="-168275">
              <a:lnSpc>
                <a:spcPct val="150000"/>
              </a:lnSpc>
              <a:buFont typeface="Arial" pitchFamily="34" charset="0"/>
              <a:buChar char="•"/>
            </a:pPr>
            <a:r>
              <a:rPr lang="en-US" sz="2400" dirty="0" smtClean="0">
                <a:latin typeface="Times New Roman" pitchFamily="18" charset="0"/>
                <a:cs typeface="Times New Roman" pitchFamily="18" charset="0"/>
              </a:rPr>
              <a:t>The other two grooves in the form of a cylinder (1.0-1.5 mm deep) are given on the gingival wall</a:t>
            </a:r>
          </a:p>
          <a:p>
            <a:pPr marL="393700" indent="-393700">
              <a:lnSpc>
                <a:spcPct val="150000"/>
              </a:lnSpc>
              <a:buFont typeface="Wingdings" pitchFamily="2" charset="2"/>
              <a:buChar char="Ø"/>
            </a:pPr>
            <a:r>
              <a:rPr lang="en-US" sz="2400" dirty="0" smtClean="0">
                <a:latin typeface="Times New Roman" pitchFamily="18" charset="0"/>
                <a:cs typeface="Times New Roman" pitchFamily="18" charset="0"/>
              </a:rPr>
              <a:t>The other retentive points at the </a:t>
            </a:r>
            <a:r>
              <a:rPr lang="en-US" sz="2400" dirty="0" err="1" smtClean="0">
                <a:latin typeface="Times New Roman" pitchFamily="18" charset="0"/>
                <a:cs typeface="Times New Roman" pitchFamily="18" charset="0"/>
              </a:rPr>
              <a:t>facio</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axio</a:t>
            </a:r>
            <a:r>
              <a:rPr lang="en-US" sz="2400" dirty="0" smtClean="0">
                <a:latin typeface="Times New Roman" pitchFamily="18" charset="0"/>
                <a:cs typeface="Times New Roman" pitchFamily="18" charset="0"/>
              </a:rPr>
              <a:t>-gingival point angle.</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54</a:t>
            </a:fld>
            <a:endParaRPr lang="en-US" dirty="0"/>
          </a:p>
        </p:txBody>
      </p:sp>
      <p:pic>
        <p:nvPicPr>
          <p:cNvPr id="7" name="Content Placeholder 6"/>
          <p:cNvPicPr>
            <a:picLocks noGrp="1"/>
          </p:cNvPicPr>
          <p:nvPr>
            <p:ph idx="1"/>
          </p:nvPr>
        </p:nvPicPr>
        <p:blipFill>
          <a:blip r:embed="rId2"/>
          <a:srcRect/>
          <a:stretch>
            <a:fillRect/>
          </a:stretch>
        </p:blipFill>
        <p:spPr bwMode="auto">
          <a:xfrm>
            <a:off x="1595342" y="1371600"/>
            <a:ext cx="5953315"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lgn="just">
              <a:lnSpc>
                <a:spcPct val="150000"/>
              </a:lnSpc>
              <a:buNone/>
            </a:pPr>
            <a:r>
              <a:rPr lang="en-US" sz="2400" b="1" dirty="0" smtClean="0">
                <a:solidFill>
                  <a:srgbClr val="FFC000"/>
                </a:solidFill>
                <a:latin typeface="Times New Roman" pitchFamily="18" charset="0"/>
                <a:cs typeface="Times New Roman" pitchFamily="18" charset="0"/>
              </a:rPr>
              <a:t>3. </a:t>
            </a:r>
            <a:r>
              <a:rPr lang="en-US" sz="2400" b="1" dirty="0" err="1" smtClean="0">
                <a:solidFill>
                  <a:srgbClr val="FFC000"/>
                </a:solidFill>
                <a:latin typeface="Times New Roman" pitchFamily="18" charset="0"/>
                <a:cs typeface="Times New Roman" pitchFamily="18" charset="0"/>
              </a:rPr>
              <a:t>Ingraham</a:t>
            </a:r>
            <a:r>
              <a:rPr lang="en-US" sz="2400" b="1" dirty="0" smtClean="0">
                <a:solidFill>
                  <a:srgbClr val="FFC000"/>
                </a:solidFill>
                <a:latin typeface="Times New Roman" pitchFamily="18" charset="0"/>
                <a:cs typeface="Times New Roman" pitchFamily="18" charset="0"/>
              </a:rPr>
              <a:t> design</a:t>
            </a:r>
            <a:endParaRPr lang="en-US" sz="2400" dirty="0" smtClean="0">
              <a:solidFill>
                <a:srgbClr val="FFC000"/>
              </a:solidFill>
              <a:latin typeface="Times New Roman" pitchFamily="18" charset="0"/>
              <a:cs typeface="Times New Roman" pitchFamily="18" charset="0"/>
            </a:endParaRP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This cavity design is indicated primarily for the incipient proximal lesions in anterior teeth where esthetics is the major concern.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Maintenance of oral hygiene and low caries and plaque indices are essential requirements when using this design.</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general form of the cavity is </a:t>
            </a:r>
            <a:r>
              <a:rPr lang="en-US" sz="2400" dirty="0" smtClean="0">
                <a:solidFill>
                  <a:srgbClr val="FFC000"/>
                </a:solidFill>
                <a:latin typeface="Times New Roman" pitchFamily="18" charset="0"/>
                <a:cs typeface="Times New Roman" pitchFamily="18" charset="0"/>
              </a:rPr>
              <a:t>parallelogram</a:t>
            </a:r>
            <a:r>
              <a:rPr lang="en-US" sz="2400" dirty="0" smtClean="0">
                <a:latin typeface="Times New Roman" pitchFamily="18" charset="0"/>
                <a:cs typeface="Times New Roman" pitchFamily="18" charset="0"/>
              </a:rPr>
              <a:t> in shape.</a:t>
            </a: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lvl="0">
              <a:lnSpc>
                <a:spcPct val="150000"/>
              </a:lnSpc>
              <a:buFont typeface="Wingdings" pitchFamily="2" charset="2"/>
              <a:buChar char="Ø"/>
            </a:pPr>
            <a:r>
              <a:rPr lang="en-US" sz="2400" dirty="0" smtClean="0">
                <a:latin typeface="Times New Roman" pitchFamily="18" charset="0"/>
                <a:cs typeface="Times New Roman" pitchFamily="18" charset="0"/>
              </a:rPr>
              <a:t>Labial margin is placed within the contact area so that its not visible externally. </a:t>
            </a:r>
          </a:p>
          <a:p>
            <a:pPr lvl="0">
              <a:lnSpc>
                <a:spcPct val="150000"/>
              </a:lnSpc>
              <a:buFont typeface="Wingdings" pitchFamily="2" charset="2"/>
              <a:buChar char="Ø"/>
            </a:pPr>
            <a:r>
              <a:rPr lang="en-US" sz="2400" dirty="0" smtClean="0">
                <a:latin typeface="Times New Roman" pitchFamily="18" charset="0"/>
                <a:cs typeface="Times New Roman" pitchFamily="18" charset="0"/>
              </a:rPr>
              <a:t>The gingival margin clears the contact area</a:t>
            </a:r>
          </a:p>
          <a:p>
            <a:pPr lvl="0">
              <a:lnSpc>
                <a:spcPct val="150000"/>
              </a:lnSpc>
              <a:buFont typeface="Wingdings" pitchFamily="2" charset="2"/>
              <a:buChar char="Ø"/>
            </a:pP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margin is also limited to within the contact area. </a:t>
            </a:r>
          </a:p>
          <a:p>
            <a:pPr>
              <a:lnSpc>
                <a:spcPct val="150000"/>
              </a:lnSpc>
              <a:buFont typeface="Wingdings" pitchFamily="2" charset="2"/>
              <a:buChar char="Ø"/>
            </a:pPr>
            <a:r>
              <a:rPr lang="en-US" sz="2400" dirty="0" smtClean="0">
                <a:latin typeface="Times New Roman" pitchFamily="18" charset="0"/>
                <a:cs typeface="Times New Roman" pitchFamily="18" charset="0"/>
              </a:rPr>
              <a:t>The lingual margin extends on to the lingual surface to provide access for instrumentation.</a:t>
            </a: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lvl="0">
              <a:lnSpc>
                <a:spcPct val="150000"/>
              </a:lnSpc>
              <a:buFont typeface="Wingdings" pitchFamily="2" charset="2"/>
              <a:buChar char="Ø"/>
            </a:pPr>
            <a:r>
              <a:rPr lang="en-US" sz="2400" dirty="0" smtClean="0">
                <a:latin typeface="Times New Roman" pitchFamily="18" charset="0"/>
                <a:cs typeface="Times New Roman" pitchFamily="18" charset="0"/>
              </a:rPr>
              <a:t>Axial wall is flat, forms a right angle to the labial wall</a:t>
            </a:r>
          </a:p>
          <a:p>
            <a:pPr lvl="0">
              <a:lnSpc>
                <a:spcPct val="150000"/>
              </a:lnSpc>
              <a:buFont typeface="Wingdings" pitchFamily="2" charset="2"/>
              <a:buChar char="Ø"/>
            </a:pPr>
            <a:r>
              <a:rPr lang="en-US" sz="2400" dirty="0" smtClean="0">
                <a:latin typeface="Times New Roman" pitchFamily="18" charset="0"/>
                <a:cs typeface="Times New Roman" pitchFamily="18" charset="0"/>
              </a:rPr>
              <a:t>Retention grooves are placed on the </a:t>
            </a:r>
            <a:r>
              <a:rPr lang="en-US" sz="2400" dirty="0" err="1" smtClean="0">
                <a:solidFill>
                  <a:srgbClr val="FFC000"/>
                </a:solidFill>
                <a:latin typeface="Times New Roman" pitchFamily="18" charset="0"/>
                <a:cs typeface="Times New Roman" pitchFamily="18" charset="0"/>
              </a:rPr>
              <a:t>inciso</a:t>
            </a:r>
            <a:r>
              <a:rPr lang="en-US" sz="2400" dirty="0" smtClean="0">
                <a:solidFill>
                  <a:srgbClr val="FFC000"/>
                </a:solidFill>
                <a:latin typeface="Times New Roman" pitchFamily="18" charset="0"/>
                <a:cs typeface="Times New Roman" pitchFamily="18" charset="0"/>
              </a:rPr>
              <a:t>-axial </a:t>
            </a:r>
            <a:r>
              <a:rPr lang="en-US" sz="2400" dirty="0" smtClean="0">
                <a:latin typeface="Times New Roman" pitchFamily="18" charset="0"/>
                <a:cs typeface="Times New Roman" pitchFamily="18" charset="0"/>
              </a:rPr>
              <a:t>and</a:t>
            </a:r>
            <a:r>
              <a:rPr lang="en-US" sz="2400" dirty="0" smtClean="0">
                <a:solidFill>
                  <a:srgbClr val="FFC000"/>
                </a:solidFill>
                <a:latin typeface="Times New Roman" pitchFamily="18" charset="0"/>
                <a:cs typeface="Times New Roman" pitchFamily="18" charset="0"/>
              </a:rPr>
              <a:t> </a:t>
            </a:r>
            <a:r>
              <a:rPr lang="en-US" sz="2400" dirty="0" err="1" smtClean="0">
                <a:solidFill>
                  <a:srgbClr val="FFC000"/>
                </a:solidFill>
                <a:latin typeface="Times New Roman" pitchFamily="18" charset="0"/>
                <a:cs typeface="Times New Roman" pitchFamily="18" charset="0"/>
              </a:rPr>
              <a:t>gingivoaxial</a:t>
            </a:r>
            <a:r>
              <a:rPr lang="en-US" sz="2400" dirty="0" smtClean="0">
                <a:solidFill>
                  <a:srgbClr val="FFC000"/>
                </a:solidFill>
                <a:latin typeface="Times New Roman" pitchFamily="18" charset="0"/>
                <a:cs typeface="Times New Roman" pitchFamily="18" charset="0"/>
              </a:rPr>
              <a:t> line angles </a:t>
            </a:r>
            <a:r>
              <a:rPr lang="en-US" sz="2400" dirty="0" smtClean="0">
                <a:latin typeface="Times New Roman" pitchFamily="18" charset="0"/>
                <a:cs typeface="Times New Roman" pitchFamily="18" charset="0"/>
              </a:rPr>
              <a:t>such that their depth decreases towards the lingual surface. </a:t>
            </a:r>
          </a:p>
          <a:p>
            <a:pPr lvl="0">
              <a:lnSpc>
                <a:spcPct val="150000"/>
              </a:lnSpc>
              <a:buFont typeface="Wingdings" pitchFamily="2" charset="2"/>
              <a:buChar char="Ø"/>
            </a:pPr>
            <a:r>
              <a:rPr lang="en-US" sz="2400" dirty="0" smtClean="0">
                <a:latin typeface="Times New Roman" pitchFamily="18" charset="0"/>
                <a:cs typeface="Times New Roman" pitchFamily="18" charset="0"/>
              </a:rPr>
              <a:t>This would mean that the undercuts are deeper towards the labial position of the line angle compared to the lingual portions.</a:t>
            </a:r>
          </a:p>
          <a:p>
            <a:pPr lvl="0">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carious lesion is entered with a No. 1 round bur from the lingual access.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No. 168 bur is moved </a:t>
            </a:r>
            <a:r>
              <a:rPr lang="en-US" sz="2400" dirty="0" err="1" smtClean="0">
                <a:latin typeface="Times New Roman" pitchFamily="18" charset="0"/>
                <a:cs typeface="Times New Roman" pitchFamily="18" charset="0"/>
              </a:rPr>
              <a:t>labially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inciso-gingivally</a:t>
            </a:r>
            <a:r>
              <a:rPr lang="en-US" sz="2400" dirty="0" smtClean="0">
                <a:latin typeface="Times New Roman" pitchFamily="18" charset="0"/>
                <a:cs typeface="Times New Roman" pitchFamily="18" charset="0"/>
              </a:rPr>
              <a:t> and axially to remove tooth structure in the proposed outline.</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 The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and gingival walls are planed with a hatchet.</a:t>
            </a:r>
          </a:p>
          <a:p>
            <a:pPr lvl="0" algn="just">
              <a:lnSpc>
                <a:spcPct val="150000"/>
              </a:lnSpc>
              <a:buFont typeface="Wingdings" pitchFamily="2" charset="2"/>
              <a:buChar char="Ø"/>
            </a:pP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and gingival retention grooves are cut at the expense of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and gingival walls respectively with an inverted cone bur.</a:t>
            </a: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59</a:t>
            </a:fld>
            <a:endParaRPr lang="en-US" dirty="0"/>
          </a:p>
        </p:txBody>
      </p:sp>
      <p:pic>
        <p:nvPicPr>
          <p:cNvPr id="7" name="Content Placeholder 6"/>
          <p:cNvPicPr>
            <a:picLocks noGrp="1"/>
          </p:cNvPicPr>
          <p:nvPr>
            <p:ph idx="1"/>
          </p:nvPr>
        </p:nvPicPr>
        <p:blipFill>
          <a:blip r:embed="rId2"/>
          <a:srcRect/>
          <a:stretch>
            <a:fillRect/>
          </a:stretch>
        </p:blipFill>
        <p:spPr bwMode="auto">
          <a:xfrm>
            <a:off x="1802458" y="1371600"/>
            <a:ext cx="5767684"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524000"/>
            <a:ext cx="8534400" cy="4144963"/>
          </a:xfrm>
        </p:spPr>
        <p:txBody>
          <a:bodyPr>
            <a:noAutofit/>
          </a:bodyPr>
          <a:lstStyle/>
          <a:p>
            <a:pPr algn="just">
              <a:lnSpc>
                <a:spcPct val="150000"/>
              </a:lnSpc>
              <a:buNone/>
            </a:pPr>
            <a:r>
              <a:rPr lang="en-US" sz="2400" dirty="0" smtClean="0">
                <a:latin typeface="Times New Roman" pitchFamily="18" charset="0"/>
                <a:cs typeface="Times New Roman" pitchFamily="18" charset="0"/>
              </a:rPr>
              <a:t>1. A permanent- method for repairing teeth, and the restoration can last as long as the tooth itself.</a:t>
            </a:r>
          </a:p>
          <a:p>
            <a:pPr algn="just">
              <a:lnSpc>
                <a:spcPct val="150000"/>
              </a:lnSpc>
              <a:buNone/>
            </a:pPr>
            <a:r>
              <a:rPr lang="en-US" sz="2400" dirty="0" smtClean="0">
                <a:latin typeface="Times New Roman" pitchFamily="18" charset="0"/>
                <a:cs typeface="Times New Roman" pitchFamily="18" charset="0"/>
              </a:rPr>
              <a:t>2. A </a:t>
            </a:r>
            <a:r>
              <a:rPr lang="en-US" sz="2400" dirty="0" smtClean="0">
                <a:solidFill>
                  <a:srgbClr val="FFC000"/>
                </a:solidFill>
                <a:latin typeface="Times New Roman" pitchFamily="18" charset="0"/>
                <a:cs typeface="Times New Roman" pitchFamily="18" charset="0"/>
              </a:rPr>
              <a:t>noble metal </a:t>
            </a:r>
            <a:r>
              <a:rPr lang="en-US" sz="2400" dirty="0" smtClean="0">
                <a:latin typeface="Times New Roman" pitchFamily="18" charset="0"/>
                <a:cs typeface="Times New Roman" pitchFamily="18" charset="0"/>
              </a:rPr>
              <a:t>hence does not tarnish and corrode in the oral cavity.</a:t>
            </a:r>
          </a:p>
          <a:p>
            <a:pPr algn="just">
              <a:lnSpc>
                <a:spcPct val="150000"/>
              </a:lnSpc>
              <a:buNone/>
            </a:pPr>
            <a:r>
              <a:rPr lang="en-US" sz="2400" dirty="0" smtClean="0">
                <a:latin typeface="Times New Roman" pitchFamily="18" charset="0"/>
                <a:cs typeface="Times New Roman" pitchFamily="18" charset="0"/>
              </a:rPr>
              <a:t>3. Insoluble and has a coefficient of thermal expansion close to that of tooth.</a:t>
            </a:r>
          </a:p>
          <a:p>
            <a:pPr algn="just">
              <a:lnSpc>
                <a:spcPct val="150000"/>
              </a:lnSpc>
              <a:buNone/>
            </a:pPr>
            <a:r>
              <a:rPr lang="en-US" sz="2400" dirty="0" smtClean="0">
                <a:latin typeface="Times New Roman" pitchFamily="18" charset="0"/>
                <a:cs typeface="Times New Roman" pitchFamily="18" charset="0"/>
              </a:rPr>
              <a:t>4. The cavity preparation when kept ideally small is </a:t>
            </a:r>
            <a:r>
              <a:rPr lang="en-US" sz="2400" dirty="0" err="1" smtClean="0">
                <a:solidFill>
                  <a:srgbClr val="FFC000"/>
                </a:solidFill>
                <a:latin typeface="Times New Roman" pitchFamily="18" charset="0"/>
                <a:cs typeface="Times New Roman" pitchFamily="18" charset="0"/>
              </a:rPr>
              <a:t>atraumatic</a:t>
            </a:r>
            <a:r>
              <a:rPr lang="en-US" sz="2400" dirty="0" smtClean="0">
                <a:latin typeface="Times New Roman" pitchFamily="18" charset="0"/>
                <a:cs typeface="Times New Roman" pitchFamily="18" charset="0"/>
              </a:rPr>
              <a:t> to the dental pulp and supporting structures.</a:t>
            </a: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a:latin typeface="Times New Roman" pitchFamily="18" charset="0"/>
              <a:cs typeface="Times New Roman" pitchFamily="18" charset="0"/>
            </a:endParaRPr>
          </a:p>
        </p:txBody>
      </p:sp>
      <p:sp>
        <p:nvSpPr>
          <p:cNvPr id="7" name="Title 6"/>
          <p:cNvSpPr>
            <a:spLocks noGrp="1"/>
          </p:cNvSpPr>
          <p:nvPr>
            <p:ph type="title"/>
          </p:nvPr>
        </p:nvSpPr>
        <p:spPr>
          <a:xfrm>
            <a:off x="457200" y="609600"/>
            <a:ext cx="7467600" cy="1143000"/>
          </a:xfrm>
        </p:spPr>
        <p:txBody>
          <a:bodyPr>
            <a:noAutofit/>
          </a:bodyPr>
          <a:lstStyle/>
          <a:p>
            <a:r>
              <a:rPr lang="en-US" sz="4000" dirty="0" smtClean="0">
                <a:solidFill>
                  <a:srgbClr val="FFC000"/>
                </a:solidFill>
                <a:latin typeface="Times New Roman" pitchFamily="18" charset="0"/>
                <a:cs typeface="Times New Roman" pitchFamily="18" charset="0"/>
              </a:rPr>
              <a:t>Advantages</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sp>
        <p:nvSpPr>
          <p:cNvPr id="6" name="Slide Number Placeholder 4"/>
          <p:cNvSpPr txBox="1">
            <a:spLocks/>
          </p:cNvSpPr>
          <p:nvPr/>
        </p:nvSpPr>
        <p:spPr>
          <a:xfrm>
            <a:off x="8305800" y="6574464"/>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CLASS V CAVITY</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The use of rubber dam is necessary to provide adequate isolation. </a:t>
            </a:r>
          </a:p>
          <a:p>
            <a:pPr>
              <a:lnSpc>
                <a:spcPct val="150000"/>
              </a:lnSpc>
              <a:buFont typeface="Wingdings" pitchFamily="2" charset="2"/>
              <a:buChar char="Ø"/>
            </a:pPr>
            <a:r>
              <a:rPr lang="en-US" sz="2400" dirty="0" smtClean="0">
                <a:latin typeface="Times New Roman" pitchFamily="18" charset="0"/>
                <a:cs typeface="Times New Roman" pitchFamily="18" charset="0"/>
              </a:rPr>
              <a:t>Access is facilitated by employing a </a:t>
            </a:r>
            <a:r>
              <a:rPr lang="en-US" sz="2400" dirty="0" smtClean="0">
                <a:solidFill>
                  <a:srgbClr val="FFC000"/>
                </a:solidFill>
                <a:latin typeface="Times New Roman" pitchFamily="18" charset="0"/>
                <a:cs typeface="Times New Roman" pitchFamily="18" charset="0"/>
              </a:rPr>
              <a:t>no. 212 </a:t>
            </a:r>
            <a:r>
              <a:rPr lang="en-US" sz="2400" dirty="0" smtClean="0">
                <a:latin typeface="Times New Roman" pitchFamily="18" charset="0"/>
                <a:cs typeface="Times New Roman" pitchFamily="18" charset="0"/>
              </a:rPr>
              <a:t>retainer or gingival retractor (developed by dr. W.I. Ferrier). </a:t>
            </a:r>
          </a:p>
          <a:p>
            <a:pPr>
              <a:lnSpc>
                <a:spcPct val="150000"/>
              </a:lnSpc>
              <a:buFont typeface="Wingdings" pitchFamily="2" charset="2"/>
              <a:buChar char="Ø"/>
            </a:pPr>
            <a:r>
              <a:rPr lang="en-US" sz="2400" dirty="0" smtClean="0">
                <a:latin typeface="Times New Roman" pitchFamily="18" charset="0"/>
                <a:cs typeface="Times New Roman" pitchFamily="18" charset="0"/>
              </a:rPr>
              <a:t>The hole for the tooth to be treated is punched 1 mm facial to the actual position.</a:t>
            </a: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60</a:t>
            </a:fld>
            <a:endParaRPr lang="en-US" dirty="0"/>
          </a:p>
        </p:txBody>
      </p:sp>
      <p:pic>
        <p:nvPicPr>
          <p:cNvPr id="15362" name="Picture 2"/>
          <p:cNvPicPr>
            <a:picLocks noChangeAspect="1" noChangeArrowheads="1"/>
          </p:cNvPicPr>
          <p:nvPr/>
        </p:nvPicPr>
        <p:blipFill>
          <a:blip r:embed="rId2"/>
          <a:srcRect/>
          <a:stretch>
            <a:fillRect/>
          </a:stretch>
        </p:blipFill>
        <p:spPr bwMode="auto">
          <a:xfrm>
            <a:off x="685800" y="2362200"/>
            <a:ext cx="7992923" cy="2576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915400" cy="46482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Preparation design</a:t>
            </a:r>
            <a:endParaRPr lang="en-US" sz="2400" dirty="0" smtClean="0">
              <a:solidFill>
                <a:srgbClr val="FFC000"/>
              </a:solidFill>
              <a:latin typeface="Times New Roman" pitchFamily="18" charset="0"/>
              <a:cs typeface="Times New Roman" pitchFamily="18" charset="0"/>
            </a:endParaRPr>
          </a:p>
          <a:p>
            <a:pPr lvl="0">
              <a:lnSpc>
                <a:spcPct val="150000"/>
              </a:lnSpc>
              <a:buFont typeface="Wingdings" pitchFamily="2" charset="2"/>
              <a:buChar char="Ø"/>
            </a:pPr>
            <a:r>
              <a:rPr lang="en-US" sz="2400" dirty="0" smtClean="0">
                <a:latin typeface="Times New Roman" pitchFamily="18" charset="0"/>
                <a:cs typeface="Times New Roman" pitchFamily="18" charset="0"/>
              </a:rPr>
              <a:t>The most commonly followed class V cavity design is the </a:t>
            </a:r>
            <a:r>
              <a:rPr lang="en-US" sz="2400" dirty="0" smtClean="0">
                <a:solidFill>
                  <a:srgbClr val="FFC000"/>
                </a:solidFill>
                <a:latin typeface="Times New Roman" pitchFamily="18" charset="0"/>
                <a:cs typeface="Times New Roman" pitchFamily="18" charset="0"/>
              </a:rPr>
              <a:t>Ferrier's design. </a:t>
            </a:r>
          </a:p>
          <a:p>
            <a:pPr lvl="0">
              <a:lnSpc>
                <a:spcPct val="150000"/>
              </a:lnSpc>
              <a:buFont typeface="Wingdings" pitchFamily="2" charset="2"/>
              <a:buChar char="Ø"/>
            </a:pPr>
            <a:r>
              <a:rPr lang="en-US" sz="2400" dirty="0" smtClean="0">
                <a:latin typeface="Times New Roman" pitchFamily="18" charset="0"/>
                <a:cs typeface="Times New Roman" pitchFamily="18" charset="0"/>
              </a:rPr>
              <a:t>External outline is </a:t>
            </a:r>
            <a:r>
              <a:rPr lang="en-US" sz="2400" dirty="0" smtClean="0">
                <a:solidFill>
                  <a:srgbClr val="FFC000"/>
                </a:solidFill>
                <a:latin typeface="Times New Roman" pitchFamily="18" charset="0"/>
                <a:cs typeface="Times New Roman" pitchFamily="18" charset="0"/>
              </a:rPr>
              <a:t>trapezoidal</a:t>
            </a:r>
            <a:r>
              <a:rPr lang="en-US" sz="2400" dirty="0" smtClean="0">
                <a:latin typeface="Times New Roman" pitchFamily="18" charset="0"/>
                <a:cs typeface="Times New Roman" pitchFamily="18" charset="0"/>
              </a:rPr>
              <a:t> in form. </a:t>
            </a:r>
          </a:p>
          <a:p>
            <a:pPr lvl="0">
              <a:lnSpc>
                <a:spcPct val="150000"/>
              </a:lnSpc>
              <a:buFont typeface="Wingdings" pitchFamily="2" charset="2"/>
              <a:buChar char="Ø"/>
            </a:pPr>
            <a:r>
              <a:rPr lang="en-US" sz="2400" dirty="0" smtClean="0">
                <a:latin typeface="Times New Roman" pitchFamily="18" charset="0"/>
                <a:cs typeface="Times New Roman" pitchFamily="18" charset="0"/>
              </a:rPr>
              <a:t>Preparation is begun using a No. 33½</a:t>
            </a:r>
            <a:r>
              <a:rPr lang="en-US" sz="2400"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inverted cone bur</a:t>
            </a:r>
          </a:p>
          <a:p>
            <a:pPr lvl="0">
              <a:lnSpc>
                <a:spcPct val="150000"/>
              </a:lnSpc>
              <a:buFont typeface="Wingdings" pitchFamily="2" charset="2"/>
              <a:buChar char="Ø"/>
            </a:pPr>
            <a:r>
              <a:rPr lang="en-US" sz="2400" dirty="0" smtClean="0">
                <a:latin typeface="Times New Roman" pitchFamily="18" charset="0"/>
                <a:cs typeface="Times New Roman" pitchFamily="18" charset="0"/>
              </a:rPr>
              <a:t>The same bur is used to establish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a:t>
            </a:r>
          </a:p>
          <a:p>
            <a:pPr lvl="0">
              <a:lnSpc>
                <a:spcPct val="150000"/>
              </a:lnSpc>
              <a:buNone/>
            </a:pPr>
            <a:r>
              <a:rPr lang="en-US" sz="2400" dirty="0" smtClean="0">
                <a:latin typeface="Times New Roman" pitchFamily="18" charset="0"/>
                <a:cs typeface="Times New Roman" pitchFamily="18" charset="0"/>
              </a:rPr>
              <a:t> gingival, </a:t>
            </a:r>
            <a:r>
              <a:rPr lang="en-US" sz="2400" dirty="0" err="1" smtClean="0">
                <a:latin typeface="Times New Roman" pitchFamily="18" charset="0"/>
                <a:cs typeface="Times New Roman" pitchFamily="18" charset="0"/>
              </a:rPr>
              <a:t>mesial</a:t>
            </a:r>
            <a:r>
              <a:rPr lang="en-US" sz="2400" dirty="0" smtClean="0">
                <a:latin typeface="Times New Roman" pitchFamily="18" charset="0"/>
                <a:cs typeface="Times New Roman" pitchFamily="18" charset="0"/>
              </a:rPr>
              <a:t>, distal and axial walls.</a:t>
            </a: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61</a:t>
            </a:fld>
            <a:endParaRPr lang="en-US" dirty="0"/>
          </a:p>
        </p:txBody>
      </p:sp>
      <p:pic>
        <p:nvPicPr>
          <p:cNvPr id="16386" name="Picture 2"/>
          <p:cNvPicPr>
            <a:picLocks noChangeAspect="1" noChangeArrowheads="1"/>
          </p:cNvPicPr>
          <p:nvPr/>
        </p:nvPicPr>
        <p:blipFill>
          <a:blip r:embed="rId2"/>
          <a:srcRect/>
          <a:stretch>
            <a:fillRect/>
          </a:stretch>
        </p:blipFill>
        <p:spPr bwMode="auto">
          <a:xfrm>
            <a:off x="6400800" y="4343400"/>
            <a:ext cx="2209800" cy="2323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76400"/>
            <a:ext cx="8686800" cy="4648200"/>
          </a:xfrm>
        </p:spPr>
        <p:txBody>
          <a:bodyPr>
            <a:noAutofit/>
          </a:bodyPr>
          <a:lstStyle/>
          <a:p>
            <a:pPr lvl="0">
              <a:lnSpc>
                <a:spcPct val="150000"/>
              </a:lnSpc>
              <a:buFont typeface="Wingdings" pitchFamily="2" charset="2"/>
              <a:buChar char="Ø"/>
            </a:pPr>
            <a:r>
              <a:rPr lang="en-US" sz="2400" dirty="0" smtClean="0">
                <a:latin typeface="Times New Roman" pitchFamily="18" charset="0"/>
                <a:cs typeface="Times New Roman" pitchFamily="18" charset="0"/>
              </a:rPr>
              <a:t>The end of the bur forms the distal wall and the side forms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mesial</a:t>
            </a:r>
            <a:r>
              <a:rPr lang="en-US" sz="2400" dirty="0" smtClean="0">
                <a:latin typeface="Times New Roman" pitchFamily="18" charset="0"/>
                <a:cs typeface="Times New Roman" pitchFamily="18" charset="0"/>
              </a:rPr>
              <a:t> and gingival walls.</a:t>
            </a:r>
          </a:p>
          <a:p>
            <a:pPr lvl="0">
              <a:lnSpc>
                <a:spcPct val="150000"/>
              </a:lnSpc>
              <a:buFont typeface="Wingdings" pitchFamily="2" charset="2"/>
              <a:buChar char="Ø"/>
            </a:pPr>
            <a:r>
              <a:rPr lang="en-US" sz="2400" dirty="0" err="1" smtClean="0">
                <a:latin typeface="Times New Roman" pitchFamily="18" charset="0"/>
                <a:cs typeface="Times New Roman" pitchFamily="18" charset="0"/>
              </a:rPr>
              <a:t>Occlusally</a:t>
            </a:r>
            <a:r>
              <a:rPr lang="en-US" sz="2400" dirty="0" smtClean="0">
                <a:latin typeface="Times New Roman" pitchFamily="18" charset="0"/>
                <a:cs typeface="Times New Roman" pitchFamily="18" charset="0"/>
              </a:rPr>
              <a:t>, the margin is straight and parallel to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plane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gingival margin is straight and parallel to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plane but shorter than the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margin.</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gingival margin is placed  below the free margin of </a:t>
            </a:r>
            <a:r>
              <a:rPr lang="en-US" sz="2400" dirty="0" err="1" smtClean="0">
                <a:latin typeface="Times New Roman" pitchFamily="18" charset="0"/>
                <a:cs typeface="Times New Roman" pitchFamily="18" charset="0"/>
              </a:rPr>
              <a:t>gingiva</a:t>
            </a:r>
            <a:r>
              <a:rPr lang="en-US" sz="2400" dirty="0" smtClean="0">
                <a:latin typeface="Times New Roman" pitchFamily="18" charset="0"/>
                <a:cs typeface="Times New Roman" pitchFamily="18" charset="0"/>
              </a:rPr>
              <a:t>.</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algn="just">
              <a:lnSpc>
                <a:spcPct val="150000"/>
              </a:lnSpc>
              <a:buFont typeface="Wingdings" pitchFamily="2" charset="2"/>
              <a:buChar char="Ø"/>
            </a:pPr>
            <a:r>
              <a:rPr lang="en-US" sz="2400" dirty="0" smtClean="0">
                <a:latin typeface="Times New Roman" pitchFamily="18" charset="0"/>
                <a:cs typeface="Times New Roman" pitchFamily="18" charset="0"/>
              </a:rPr>
              <a:t>End of the bur establishes the axial depth in dentin</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depth of the axial wall in </a:t>
            </a: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half of the preparation is approximately 1.0 mm and in the gingival half is 0.75 mm.</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axial wall is straight </a:t>
            </a:r>
            <a:r>
              <a:rPr lang="en-US" sz="2400" dirty="0" err="1" smtClean="0">
                <a:latin typeface="Times New Roman" pitchFamily="18" charset="0"/>
                <a:cs typeface="Times New Roman" pitchFamily="18" charset="0"/>
              </a:rPr>
              <a:t>occluso-gingivally</a:t>
            </a:r>
            <a:r>
              <a:rPr lang="en-US" sz="2400" dirty="0" smtClean="0">
                <a:latin typeface="Times New Roman" pitchFamily="18" charset="0"/>
                <a:cs typeface="Times New Roman" pitchFamily="18" charset="0"/>
              </a:rPr>
              <a:t> and parallel to the facial surface of the tooth.</a:t>
            </a:r>
          </a:p>
          <a:p>
            <a:pPr algn="just">
              <a:lnSpc>
                <a:spcPct val="150000"/>
              </a:lnSpc>
              <a:buFont typeface="Wingdings" pitchFamily="2" charset="2"/>
              <a:buChar char="Ø"/>
            </a:pPr>
            <a:r>
              <a:rPr lang="en-US" sz="2400" dirty="0" err="1" smtClean="0">
                <a:latin typeface="Times New Roman" pitchFamily="18" charset="0"/>
                <a:cs typeface="Times New Roman" pitchFamily="18" charset="0"/>
              </a:rPr>
              <a:t>Mesio</a:t>
            </a:r>
            <a:r>
              <a:rPr lang="en-US" sz="2400" dirty="0" smtClean="0">
                <a:latin typeface="Times New Roman" pitchFamily="18" charset="0"/>
                <a:cs typeface="Times New Roman" pitchFamily="18" charset="0"/>
              </a:rPr>
              <a:t>-distally it has a slight curvature to prevents encroachment on the pulp. </a:t>
            </a: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64</a:t>
            </a:fld>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2057400" y="1219200"/>
            <a:ext cx="5209169"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65</a:t>
            </a:fld>
            <a:endParaRPr lang="en-US" dirty="0"/>
          </a:p>
        </p:txBody>
      </p:sp>
      <p:pic>
        <p:nvPicPr>
          <p:cNvPr id="18434" name="Picture 2"/>
          <p:cNvPicPr>
            <a:picLocks noChangeAspect="1" noChangeArrowheads="1"/>
          </p:cNvPicPr>
          <p:nvPr/>
        </p:nvPicPr>
        <p:blipFill>
          <a:blip r:embed="rId2"/>
          <a:srcRect/>
          <a:stretch>
            <a:fillRect/>
          </a:stretch>
        </p:blipFill>
        <p:spPr bwMode="auto">
          <a:xfrm>
            <a:off x="1066800" y="1524000"/>
            <a:ext cx="7011396" cy="4571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lnSpc>
                <a:spcPct val="150000"/>
              </a:lnSpc>
              <a:buFont typeface="Wingdings" pitchFamily="2" charset="2"/>
              <a:buChar char="Ø"/>
            </a:pPr>
            <a:r>
              <a:rPr lang="en-US" sz="2400" dirty="0" smtClean="0">
                <a:latin typeface="Times New Roman" pitchFamily="18" charset="0"/>
                <a:cs typeface="Times New Roman" pitchFamily="18" charset="0"/>
              </a:rPr>
              <a:t>The divergence of </a:t>
            </a:r>
            <a:r>
              <a:rPr lang="en-US" sz="2400" dirty="0" err="1" smtClean="0">
                <a:latin typeface="Times New Roman" pitchFamily="18" charset="0"/>
                <a:cs typeface="Times New Roman" pitchFamily="18" charset="0"/>
              </a:rPr>
              <a:t>mesial</a:t>
            </a:r>
            <a:r>
              <a:rPr lang="en-US" sz="2400" dirty="0" smtClean="0">
                <a:latin typeface="Times New Roman" pitchFamily="18" charset="0"/>
                <a:cs typeface="Times New Roman" pitchFamily="18" charset="0"/>
              </a:rPr>
              <a:t> and distal walls towards the surface prevents undermining the enamel.</a:t>
            </a:r>
          </a:p>
          <a:p>
            <a:pPr lvl="0">
              <a:lnSpc>
                <a:spcPct val="150000"/>
              </a:lnSpc>
              <a:buFont typeface="Wingdings" pitchFamily="2" charset="2"/>
              <a:buChar char="Ø"/>
            </a:pPr>
            <a:r>
              <a:rPr lang="en-US" sz="2400" dirty="0" smtClean="0">
                <a:latin typeface="Times New Roman" pitchFamily="18" charset="0"/>
                <a:cs typeface="Times New Roman" pitchFamily="18" charset="0"/>
              </a:rPr>
              <a:t>The acute </a:t>
            </a:r>
            <a:r>
              <a:rPr lang="en-US" sz="2400" dirty="0" err="1" smtClean="0">
                <a:solidFill>
                  <a:srgbClr val="FFC000"/>
                </a:solidFill>
                <a:latin typeface="Times New Roman" pitchFamily="18" charset="0"/>
                <a:cs typeface="Times New Roman" pitchFamily="18" charset="0"/>
              </a:rPr>
              <a:t>axiogingival</a:t>
            </a:r>
            <a:r>
              <a:rPr lang="en-US" sz="2400" dirty="0" smtClean="0">
                <a:solidFill>
                  <a:srgbClr val="FFC000"/>
                </a:solidFill>
                <a:latin typeface="Times New Roman" pitchFamily="18" charset="0"/>
                <a:cs typeface="Times New Roman" pitchFamily="18" charset="0"/>
              </a:rPr>
              <a:t> line angle </a:t>
            </a:r>
            <a:r>
              <a:rPr lang="en-US" sz="2400" dirty="0" smtClean="0">
                <a:latin typeface="Times New Roman" pitchFamily="18" charset="0"/>
                <a:cs typeface="Times New Roman" pitchFamily="18" charset="0"/>
              </a:rPr>
              <a:t>is the key to retentive feature.</a:t>
            </a:r>
          </a:p>
          <a:p>
            <a:pPr lvl="0">
              <a:lnSpc>
                <a:spcPct val="150000"/>
              </a:lnSpc>
              <a:buFont typeface="Wingdings" pitchFamily="2" charset="2"/>
              <a:buChar char="Ø"/>
            </a:pPr>
            <a:r>
              <a:rPr lang="en-US" sz="2400" dirty="0" smtClean="0">
                <a:latin typeface="Times New Roman" pitchFamily="18" charset="0"/>
                <a:cs typeface="Times New Roman" pitchFamily="18" charset="0"/>
              </a:rPr>
              <a:t>Its prepared with a No. 6½-2½-9</a:t>
            </a:r>
            <a:r>
              <a:rPr lang="en-US" sz="2400"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hoe working from </a:t>
            </a:r>
            <a:r>
              <a:rPr lang="en-US" sz="2400" dirty="0" err="1" smtClean="0">
                <a:latin typeface="Times New Roman" pitchFamily="18" charset="0"/>
                <a:cs typeface="Times New Roman" pitchFamily="18" charset="0"/>
              </a:rPr>
              <a:t>cavosurface</a:t>
            </a:r>
            <a:r>
              <a:rPr lang="en-US" sz="2400" dirty="0" smtClean="0">
                <a:latin typeface="Times New Roman" pitchFamily="18" charset="0"/>
                <a:cs typeface="Times New Roman" pitchFamily="18" charset="0"/>
              </a:rPr>
              <a:t> to the axial wall in a push stroke.</a:t>
            </a:r>
          </a:p>
          <a:p>
            <a:pPr lvl="0"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lnSpc>
                <a:spcPct val="150000"/>
              </a:lnSpc>
              <a:buFont typeface="Wingdings" pitchFamily="2" charset="2"/>
              <a:buChar char="Ø"/>
            </a:pPr>
            <a:r>
              <a:rPr lang="en-US" sz="2400" dirty="0" err="1" smtClean="0">
                <a:latin typeface="Times New Roman" pitchFamily="18" charset="0"/>
                <a:cs typeface="Times New Roman" pitchFamily="18" charset="0"/>
              </a:rPr>
              <a:t>Planing</a:t>
            </a:r>
            <a:r>
              <a:rPr lang="en-US" sz="2400" dirty="0" smtClean="0">
                <a:latin typeface="Times New Roman" pitchFamily="18" charset="0"/>
                <a:cs typeface="Times New Roman" pitchFamily="18" charset="0"/>
              </a:rPr>
              <a:t> the </a:t>
            </a:r>
            <a:r>
              <a:rPr lang="en-US" sz="2400" dirty="0" err="1" smtClean="0">
                <a:latin typeface="Times New Roman" pitchFamily="18" charset="0"/>
                <a:cs typeface="Times New Roman" pitchFamily="18" charset="0"/>
              </a:rPr>
              <a:t>mesial</a:t>
            </a:r>
            <a:r>
              <a:rPr lang="en-US" sz="2400" dirty="0" smtClean="0">
                <a:latin typeface="Times New Roman" pitchFamily="18" charset="0"/>
                <a:cs typeface="Times New Roman" pitchFamily="18" charset="0"/>
              </a:rPr>
              <a:t>, distal and gingival walls is done with a No. 6½-2½-9</a:t>
            </a:r>
            <a:r>
              <a:rPr lang="en-US" sz="2400"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hoe or 10-4-8 (larger hoe).</a:t>
            </a:r>
          </a:p>
          <a:p>
            <a:pPr lvl="0">
              <a:lnSpc>
                <a:spcPct val="150000"/>
              </a:lnSpc>
              <a:buFont typeface="Wingdings" pitchFamily="2" charset="2"/>
              <a:buChar char="Ø"/>
            </a:pPr>
            <a:r>
              <a:rPr lang="en-US" sz="2400" dirty="0" err="1" smtClean="0">
                <a:latin typeface="Times New Roman" pitchFamily="18" charset="0"/>
                <a:cs typeface="Times New Roman" pitchFamily="18" charset="0"/>
              </a:rPr>
              <a:t>Occlusal</a:t>
            </a:r>
            <a:r>
              <a:rPr lang="en-US" sz="2400" dirty="0" smtClean="0">
                <a:latin typeface="Times New Roman" pitchFamily="18" charset="0"/>
                <a:cs typeface="Times New Roman" pitchFamily="18" charset="0"/>
              </a:rPr>
              <a:t> margin and the axial wall are planned using a </a:t>
            </a:r>
            <a:r>
              <a:rPr lang="en-US" sz="2400" dirty="0" err="1" smtClean="0">
                <a:latin typeface="Times New Roman" pitchFamily="18" charset="0"/>
                <a:cs typeface="Times New Roman" pitchFamily="18" charset="0"/>
              </a:rPr>
              <a:t>wedel</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stedt</a:t>
            </a:r>
            <a:r>
              <a:rPr lang="en-US" sz="2400" dirty="0" smtClean="0">
                <a:latin typeface="Times New Roman" pitchFamily="18" charset="0"/>
                <a:cs typeface="Times New Roman" pitchFamily="18" charset="0"/>
              </a:rPr>
              <a:t> chisel. </a:t>
            </a:r>
          </a:p>
          <a:p>
            <a:pPr lvl="0">
              <a:lnSpc>
                <a:spcPct val="150000"/>
              </a:lnSpc>
              <a:buFont typeface="Wingdings" pitchFamily="2" charset="2"/>
              <a:buChar char="Ø"/>
            </a:pPr>
            <a:r>
              <a:rPr lang="en-US" sz="2400" dirty="0" smtClean="0">
                <a:latin typeface="Times New Roman" pitchFamily="18" charset="0"/>
                <a:cs typeface="Times New Roman" pitchFamily="18" charset="0"/>
              </a:rPr>
              <a:t>A slight </a:t>
            </a:r>
            <a:r>
              <a:rPr lang="en-US" sz="2400" dirty="0" err="1" smtClean="0">
                <a:latin typeface="Times New Roman" pitchFamily="18" charset="0"/>
                <a:cs typeface="Times New Roman" pitchFamily="18" charset="0"/>
              </a:rPr>
              <a:t>cavosurface</a:t>
            </a:r>
            <a:r>
              <a:rPr lang="en-US" sz="2400" dirty="0" smtClean="0">
                <a:latin typeface="Times New Roman" pitchFamily="18" charset="0"/>
                <a:cs typeface="Times New Roman" pitchFamily="18" charset="0"/>
              </a:rPr>
              <a:t> bevel is given using a </a:t>
            </a:r>
            <a:r>
              <a:rPr lang="en-US" sz="2400" dirty="0" err="1" smtClean="0">
                <a:latin typeface="Times New Roman" pitchFamily="18" charset="0"/>
                <a:cs typeface="Times New Roman" pitchFamily="18" charset="0"/>
              </a:rPr>
              <a:t>wedelstedt</a:t>
            </a:r>
            <a:r>
              <a:rPr lang="en-US" sz="2400" dirty="0" smtClean="0">
                <a:latin typeface="Times New Roman" pitchFamily="18" charset="0"/>
                <a:cs typeface="Times New Roman" pitchFamily="18" charset="0"/>
              </a:rPr>
              <a:t> chisel.</a:t>
            </a:r>
          </a:p>
          <a:p>
            <a:pPr>
              <a:lnSpc>
                <a:spcPct val="150000"/>
              </a:lnSpc>
              <a:buFont typeface="Wingdings" pitchFamily="2" charset="2"/>
              <a:buChar char="Ø"/>
            </a:pPr>
            <a:r>
              <a:rPr lang="en-US" sz="2400" dirty="0" smtClean="0">
                <a:latin typeface="Times New Roman" pitchFamily="18" charset="0"/>
                <a:cs typeface="Times New Roman" pitchFamily="18" charset="0"/>
              </a:rPr>
              <a:t>A bevel on the gingival wall is not given when the latter extends to the </a:t>
            </a:r>
            <a:r>
              <a:rPr lang="en-US" sz="2400" dirty="0" err="1" smtClean="0">
                <a:solidFill>
                  <a:srgbClr val="FFC000"/>
                </a:solidFill>
                <a:latin typeface="Times New Roman" pitchFamily="18" charset="0"/>
                <a:cs typeface="Times New Roman" pitchFamily="18" charset="0"/>
              </a:rPr>
              <a:t>cementum</a:t>
            </a:r>
            <a:endParaRPr lang="en-US" sz="2400"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67</a:t>
            </a:fld>
            <a:endParaRPr lang="en-US" dirty="0"/>
          </a:p>
        </p:txBody>
      </p:sp>
      <p:pic>
        <p:nvPicPr>
          <p:cNvPr id="11266" name="Picture 2"/>
          <p:cNvPicPr>
            <a:picLocks noChangeAspect="1" noChangeArrowheads="1"/>
          </p:cNvPicPr>
          <p:nvPr/>
        </p:nvPicPr>
        <p:blipFill>
          <a:blip r:embed="rId2"/>
          <a:srcRect/>
          <a:stretch>
            <a:fillRect/>
          </a:stretch>
        </p:blipFill>
        <p:spPr bwMode="auto">
          <a:xfrm>
            <a:off x="1328738" y="2614613"/>
            <a:ext cx="6486525" cy="1628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68</a:t>
            </a:fld>
            <a:endParaRPr lang="en-US" dirty="0"/>
          </a:p>
        </p:txBody>
      </p:sp>
      <p:pic>
        <p:nvPicPr>
          <p:cNvPr id="19460" name="Picture 4"/>
          <p:cNvPicPr>
            <a:picLocks noChangeAspect="1" noChangeArrowheads="1"/>
          </p:cNvPicPr>
          <p:nvPr/>
        </p:nvPicPr>
        <p:blipFill>
          <a:blip r:embed="rId2"/>
          <a:srcRect/>
          <a:stretch>
            <a:fillRect/>
          </a:stretch>
        </p:blipFill>
        <p:spPr bwMode="auto">
          <a:xfrm>
            <a:off x="4291143" y="3581400"/>
            <a:ext cx="4852857" cy="1719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1" name="Picture 5"/>
          <p:cNvPicPr>
            <a:picLocks noChangeAspect="1" noChangeArrowheads="1"/>
          </p:cNvPicPr>
          <p:nvPr/>
        </p:nvPicPr>
        <p:blipFill>
          <a:blip r:embed="rId3"/>
          <a:srcRect/>
          <a:stretch>
            <a:fillRect/>
          </a:stretch>
        </p:blipFill>
        <p:spPr bwMode="auto">
          <a:xfrm>
            <a:off x="533400" y="1371600"/>
            <a:ext cx="3581400" cy="5102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71600"/>
            <a:ext cx="8686800" cy="4648200"/>
          </a:xfrm>
        </p:spPr>
        <p:txBody>
          <a:bodyPr>
            <a:noAutofit/>
          </a:bodyPr>
          <a:lstStyle/>
          <a:p>
            <a:pPr lvl="0">
              <a:lnSpc>
                <a:spcPct val="150000"/>
              </a:lnSpc>
              <a:buNone/>
            </a:pPr>
            <a:r>
              <a:rPr lang="en-US" sz="2400" dirty="0" smtClean="0">
                <a:solidFill>
                  <a:srgbClr val="FFC000"/>
                </a:solidFill>
                <a:latin typeface="Times New Roman" pitchFamily="18" charset="0"/>
                <a:cs typeface="Times New Roman" pitchFamily="18" charset="0"/>
              </a:rPr>
              <a:t>Variations in design</a:t>
            </a:r>
          </a:p>
          <a:p>
            <a:pPr lvl="0">
              <a:lnSpc>
                <a:spcPct val="150000"/>
              </a:lnSpc>
              <a:buNone/>
            </a:pPr>
            <a:endParaRPr lang="en-US" sz="2400" dirty="0" smtClean="0">
              <a:solidFill>
                <a:srgbClr val="FFC000"/>
              </a:solidFill>
              <a:latin typeface="Times New Roman" pitchFamily="18" charset="0"/>
              <a:cs typeface="Times New Roman" pitchFamily="18" charset="0"/>
            </a:endParaRPr>
          </a:p>
        </p:txBody>
      </p:sp>
      <p:sp>
        <p:nvSpPr>
          <p:cNvPr id="4" name="Title 3"/>
          <p:cNvSpPr>
            <a:spLocks noGrp="1"/>
          </p:cNvSpPr>
          <p:nvPr>
            <p:ph type="title"/>
          </p:nvPr>
        </p:nvSpPr>
        <p:spPr>
          <a:xfrm>
            <a:off x="457200" y="304800"/>
            <a:ext cx="8686800" cy="1143000"/>
          </a:xfrm>
        </p:spPr>
        <p:txBody>
          <a:bodyPr>
            <a:noAutofit/>
          </a:bodyPr>
          <a:lstStyle/>
          <a:p>
            <a:r>
              <a:rPr lang="en-US" sz="3600" dirty="0" smtClean="0">
                <a:solidFill>
                  <a:srgbClr val="FFC000"/>
                </a:solidFill>
                <a:latin typeface="Times New Roman" pitchFamily="18" charset="0"/>
                <a:cs typeface="Times New Roman" pitchFamily="18" charset="0"/>
              </a:rPr>
              <a:t>Tooth preparation for direct gold restorations</a:t>
            </a:r>
            <a:endParaRPr lang="en-US" sz="3600" dirty="0">
              <a:solidFill>
                <a:srgbClr val="FFC000"/>
              </a:solidFill>
              <a:latin typeface="Times New Roman" pitchFamily="18" charset="0"/>
              <a:cs typeface="Times New Roman" pitchFamily="18" charset="0"/>
            </a:endParaRPr>
          </a:p>
        </p:txBody>
      </p:sp>
      <p:pic>
        <p:nvPicPr>
          <p:cNvPr id="6" name="Picture 5"/>
          <p:cNvPicPr/>
          <p:nvPr/>
        </p:nvPicPr>
        <p:blipFill>
          <a:blip r:embed="rId2"/>
          <a:srcRect/>
          <a:stretch>
            <a:fillRect/>
          </a:stretch>
        </p:blipFill>
        <p:spPr bwMode="auto">
          <a:xfrm>
            <a:off x="1295400" y="2133600"/>
            <a:ext cx="7010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932B644A-7D7A-4224-8B7F-8BA38611A949}"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43000"/>
            <a:ext cx="8153400" cy="5257800"/>
          </a:xfrm>
        </p:spPr>
        <p:txBody>
          <a:bodyPr>
            <a:noAutofit/>
          </a:bodyPr>
          <a:lstStyle/>
          <a:p>
            <a:pPr algn="just">
              <a:lnSpc>
                <a:spcPct val="200000"/>
              </a:lnSpc>
              <a:buNone/>
            </a:pPr>
            <a:r>
              <a:rPr lang="en-US" sz="2400" dirty="0" smtClean="0">
                <a:latin typeface="Times New Roman" pitchFamily="18" charset="0"/>
                <a:cs typeface="Times New Roman" pitchFamily="18" charset="0"/>
              </a:rPr>
              <a:t>5. The surface can be effectively polished and reducing the chances of plaque accumulation.</a:t>
            </a:r>
          </a:p>
          <a:p>
            <a:pPr algn="just">
              <a:lnSpc>
                <a:spcPct val="200000"/>
              </a:lnSpc>
              <a:buNone/>
            </a:pPr>
            <a:r>
              <a:rPr lang="en-US" sz="2400" dirty="0" smtClean="0">
                <a:latin typeface="Times New Roman" pitchFamily="18" charset="0"/>
                <a:cs typeface="Times New Roman" pitchFamily="18" charset="0"/>
              </a:rPr>
              <a:t>6. Pure gold is </a:t>
            </a:r>
            <a:r>
              <a:rPr lang="en-US" sz="2400" dirty="0" smtClean="0">
                <a:solidFill>
                  <a:srgbClr val="FFC000"/>
                </a:solidFill>
                <a:latin typeface="Times New Roman" pitchFamily="18" charset="0"/>
                <a:cs typeface="Times New Roman" pitchFamily="18" charset="0"/>
              </a:rPr>
              <a:t>ductile</a:t>
            </a:r>
            <a:r>
              <a:rPr lang="en-US" sz="2400" dirty="0" smtClean="0">
                <a:latin typeface="Times New Roman" pitchFamily="18" charset="0"/>
                <a:cs typeface="Times New Roman" pitchFamily="18" charset="0"/>
              </a:rPr>
              <a:t> and hence can be burnished to produce an accurate margin for the restoration.</a:t>
            </a:r>
          </a:p>
          <a:p>
            <a:pPr algn="just">
              <a:lnSpc>
                <a:spcPct val="200000"/>
              </a:lnSpc>
              <a:buNone/>
            </a:pPr>
            <a:r>
              <a:rPr lang="en-US" sz="2400" dirty="0" smtClean="0">
                <a:latin typeface="Times New Roman" pitchFamily="18" charset="0"/>
                <a:cs typeface="Times New Roman" pitchFamily="18" charset="0"/>
              </a:rPr>
              <a:t>7. The density and hardness of compacted gold enables the restoration to withstand </a:t>
            </a:r>
            <a:r>
              <a:rPr lang="en-US" sz="2400" dirty="0" smtClean="0">
                <a:solidFill>
                  <a:srgbClr val="FFC000"/>
                </a:solidFill>
                <a:latin typeface="Times New Roman" pitchFamily="18" charset="0"/>
                <a:cs typeface="Times New Roman" pitchFamily="18" charset="0"/>
              </a:rPr>
              <a:t>compressive forces</a:t>
            </a:r>
            <a:r>
              <a:rPr lang="en-US" sz="2400" dirty="0" smtClean="0">
                <a:latin typeface="Times New Roman" pitchFamily="18" charset="0"/>
                <a:cs typeface="Times New Roman" pitchFamily="18" charset="0"/>
              </a:rPr>
              <a:t> sufficiently.</a:t>
            </a:r>
          </a:p>
          <a:p>
            <a:pPr algn="just">
              <a:lnSpc>
                <a:spcPct val="200000"/>
              </a:lnSpc>
              <a:buNone/>
            </a:pPr>
            <a:endParaRPr lang="en-US" sz="2400" dirty="0">
              <a:latin typeface="Times New Roman" pitchFamily="18" charset="0"/>
              <a:cs typeface="Times New Roman" pitchFamily="18" charset="0"/>
            </a:endParaRPr>
          </a:p>
        </p:txBody>
      </p:sp>
      <p:sp>
        <p:nvSpPr>
          <p:cNvPr id="7" name="Title 6"/>
          <p:cNvSpPr>
            <a:spLocks noGrp="1"/>
          </p:cNvSpPr>
          <p:nvPr>
            <p:ph type="title"/>
          </p:nvPr>
        </p:nvSpPr>
        <p:spPr>
          <a:xfrm>
            <a:off x="533400" y="228600"/>
            <a:ext cx="7467600" cy="1143000"/>
          </a:xfrm>
        </p:spPr>
        <p:txBody>
          <a:bodyPr>
            <a:normAutofit fontScale="90000"/>
          </a:bodyPr>
          <a:lstStyle/>
          <a:p>
            <a:r>
              <a:rPr lang="en-US" dirty="0" smtClean="0">
                <a:solidFill>
                  <a:srgbClr val="FFC000"/>
                </a:solidFill>
                <a:latin typeface="Times New Roman" pitchFamily="18" charset="0"/>
                <a:cs typeface="Times New Roman" pitchFamily="18" charset="0"/>
              </a:rPr>
              <a:t>Advantages</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6" name="Slide Number Placeholder 4"/>
          <p:cNvSpPr txBox="1">
            <a:spLocks/>
          </p:cNvSpPr>
          <p:nvPr/>
        </p:nvSpPr>
        <p:spPr>
          <a:xfrm>
            <a:off x="8305800" y="6574464"/>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447800"/>
            <a:ext cx="8915400" cy="4648200"/>
          </a:xfrm>
        </p:spPr>
        <p:txBody>
          <a:bodyPr>
            <a:noAutofit/>
          </a:bodyPr>
          <a:lstStyle/>
          <a:p>
            <a:pPr algn="just">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Annealing</a:t>
            </a:r>
            <a:r>
              <a:rPr lang="en-US" sz="2400" dirty="0" smtClean="0">
                <a:latin typeface="Times New Roman" pitchFamily="18" charset="0"/>
                <a:cs typeface="Times New Roman" pitchFamily="18" charset="0"/>
              </a:rPr>
              <a:t> a gold foil refers to the removal of surface contaminants. </a:t>
            </a:r>
          </a:p>
          <a:p>
            <a:pPr algn="just">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'Degassing' </a:t>
            </a:r>
            <a:r>
              <a:rPr lang="en-US" sz="2400" dirty="0" smtClean="0">
                <a:latin typeface="Times New Roman" pitchFamily="18" charset="0"/>
                <a:cs typeface="Times New Roman" pitchFamily="18" charset="0"/>
              </a:rPr>
              <a:t>or</a:t>
            </a:r>
            <a:r>
              <a:rPr lang="en-US" sz="2400" dirty="0" smtClean="0">
                <a:solidFill>
                  <a:srgbClr val="FFC000"/>
                </a:solidFill>
                <a:latin typeface="Times New Roman" pitchFamily="18" charset="0"/>
                <a:cs typeface="Times New Roman" pitchFamily="18" charset="0"/>
              </a:rPr>
              <a:t> 'desorption</a:t>
            </a:r>
            <a:r>
              <a:rPr lang="en-US" sz="2400" dirty="0" smtClean="0">
                <a:latin typeface="Times New Roman" pitchFamily="18" charset="0"/>
                <a:cs typeface="Times New Roman" pitchFamily="18" charset="0"/>
              </a:rPr>
              <a:t>' is the preferred term over 'annealing' because at no stage is any </a:t>
            </a:r>
            <a:r>
              <a:rPr lang="en-US" sz="2400" dirty="0" err="1" smtClean="0">
                <a:latin typeface="Times New Roman" pitchFamily="18" charset="0"/>
                <a:cs typeface="Times New Roman" pitchFamily="18" charset="0"/>
              </a:rPr>
              <a:t>recrystallization</a:t>
            </a:r>
            <a:r>
              <a:rPr lang="en-US" sz="2400" dirty="0" smtClean="0">
                <a:latin typeface="Times New Roman" pitchFamily="18" charset="0"/>
                <a:cs typeface="Times New Roman" pitchFamily="18" charset="0"/>
              </a:rPr>
              <a:t> or stress relief intentional.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primary purpose is to produce an atomically clean surface and render the material cohesive and workable.</a:t>
            </a:r>
            <a:endParaRPr lang="en-US" sz="2400" dirty="0" smtClean="0">
              <a:solidFill>
                <a:srgbClr val="FFC000"/>
              </a:solidFill>
              <a:latin typeface="Times New Roman" pitchFamily="18" charset="0"/>
              <a:cs typeface="Times New Roman" pitchFamily="18" charset="0"/>
            </a:endParaRPr>
          </a:p>
        </p:txBody>
      </p:sp>
      <p:sp>
        <p:nvSpPr>
          <p:cNvPr id="6" name="Title 5"/>
          <p:cNvSpPr>
            <a:spLocks noGrp="1"/>
          </p:cNvSpPr>
          <p:nvPr>
            <p:ph type="title"/>
          </p:nvPr>
        </p:nvSpPr>
        <p:spPr/>
        <p:txBody>
          <a:bodyPr>
            <a:noAutofit/>
          </a:bodyPr>
          <a:lstStyle/>
          <a:p>
            <a:r>
              <a:rPr lang="en-US" sz="4000" dirty="0" smtClean="0">
                <a:solidFill>
                  <a:srgbClr val="FFC000"/>
                </a:solidFill>
                <a:latin typeface="Times New Roman" pitchFamily="18" charset="0"/>
                <a:cs typeface="Times New Roman" pitchFamily="18" charset="0"/>
              </a:rPr>
              <a:t>Degassing and annealing</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447800"/>
            <a:ext cx="8534400" cy="4648200"/>
          </a:xfrm>
        </p:spPr>
        <p:txBody>
          <a:bodyPr>
            <a:noAutofit/>
          </a:bodyPr>
          <a:lstStyle/>
          <a:p>
            <a:pPr lvl="0">
              <a:lnSpc>
                <a:spcPct val="150000"/>
              </a:lnSpc>
            </a:pPr>
            <a:r>
              <a:rPr lang="en-US" sz="2400" dirty="0" smtClean="0">
                <a:latin typeface="Times New Roman" pitchFamily="18" charset="0"/>
                <a:cs typeface="Times New Roman" pitchFamily="18" charset="0"/>
              </a:rPr>
              <a:t>Annealing can take place in three successive stages: </a:t>
            </a:r>
          </a:p>
          <a:p>
            <a:pPr>
              <a:lnSpc>
                <a:spcPct val="150000"/>
              </a:lnSpc>
              <a:buNone/>
            </a:pPr>
            <a:r>
              <a:rPr lang="en-US" sz="2400" dirty="0" smtClean="0">
                <a:latin typeface="Times New Roman" pitchFamily="18" charset="0"/>
                <a:cs typeface="Times New Roman" pitchFamily="18" charset="0"/>
              </a:rPr>
              <a:t>               Recovery,</a:t>
            </a:r>
          </a:p>
          <a:p>
            <a:pPr>
              <a:lnSpc>
                <a:spcPct val="150000"/>
              </a:lnSpc>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Recrystallization</a:t>
            </a:r>
            <a:r>
              <a:rPr lang="en-US" sz="2400" dirty="0" smtClean="0">
                <a:latin typeface="Times New Roman" pitchFamily="18" charset="0"/>
                <a:cs typeface="Times New Roman" pitchFamily="18" charset="0"/>
              </a:rPr>
              <a:t> </a:t>
            </a:r>
          </a:p>
          <a:p>
            <a:pPr>
              <a:lnSpc>
                <a:spcPct val="150000"/>
              </a:lnSpc>
              <a:buNone/>
            </a:pPr>
            <a:r>
              <a:rPr lang="en-US" sz="2400" dirty="0" smtClean="0">
                <a:latin typeface="Times New Roman" pitchFamily="18" charset="0"/>
                <a:cs typeface="Times New Roman" pitchFamily="18" charset="0"/>
              </a:rPr>
              <a:t>               Grain growth.                 </a:t>
            </a:r>
          </a:p>
          <a:p>
            <a:pPr>
              <a:lnSpc>
                <a:spcPct val="150000"/>
              </a:lnSpc>
              <a:buNone/>
            </a:pPr>
            <a:r>
              <a:rPr lang="en-US" sz="2400" b="1"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solidFill>
                <a:srgbClr val="FFC000"/>
              </a:solidFill>
              <a:latin typeface="Times New Roman" pitchFamily="18" charset="0"/>
              <a:cs typeface="Times New Roman" pitchFamily="18" charset="0"/>
            </a:endParaRPr>
          </a:p>
        </p:txBody>
      </p:sp>
      <p:sp>
        <p:nvSpPr>
          <p:cNvPr id="6" name="Title 5"/>
          <p:cNvSpPr>
            <a:spLocks noGrp="1"/>
          </p:cNvSpPr>
          <p:nvPr>
            <p:ph type="title"/>
          </p:nvPr>
        </p:nvSpPr>
        <p:spPr/>
        <p:txBody>
          <a:bodyPr>
            <a:noAutofit/>
          </a:bodyPr>
          <a:lstStyle/>
          <a:p>
            <a:r>
              <a:rPr lang="en-US" sz="4000" dirty="0" smtClean="0">
                <a:solidFill>
                  <a:srgbClr val="FFC000"/>
                </a:solidFill>
                <a:latin typeface="Times New Roman" pitchFamily="18" charset="0"/>
                <a:cs typeface="Times New Roman" pitchFamily="18" charset="0"/>
              </a:rPr>
              <a:t>Degassing and annealing</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pic>
        <p:nvPicPr>
          <p:cNvPr id="4" name="Picture 3"/>
          <p:cNvPicPr/>
          <p:nvPr/>
        </p:nvPicPr>
        <p:blipFill>
          <a:blip r:embed="rId2"/>
          <a:srcRect/>
          <a:stretch>
            <a:fillRect/>
          </a:stretch>
        </p:blipFill>
        <p:spPr bwMode="auto">
          <a:xfrm>
            <a:off x="1447800" y="2286000"/>
            <a:ext cx="66294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932B644A-7D7A-4224-8B7F-8BA38611A949}" type="slidenum">
              <a:rPr lang="en-US" smtClean="0"/>
              <a:pPr/>
              <a:t>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nSpc>
                <a:spcPct val="150000"/>
              </a:lnSpc>
              <a:buNone/>
            </a:pPr>
            <a:r>
              <a:rPr lang="en-US" sz="2400" dirty="0" smtClean="0">
                <a:latin typeface="Times New Roman" pitchFamily="18" charset="0"/>
                <a:cs typeface="Times New Roman" pitchFamily="18" charset="0"/>
              </a:rPr>
              <a:t>Degassing can be accomplished in one of three ways:</a:t>
            </a:r>
          </a:p>
          <a:p>
            <a:pPr>
              <a:lnSpc>
                <a:spcPct val="150000"/>
              </a:lnSpc>
              <a:buNone/>
            </a:pPr>
            <a:r>
              <a:rPr lang="en-US" sz="2400" dirty="0" smtClean="0">
                <a:solidFill>
                  <a:srgbClr val="FFC000"/>
                </a:solidFill>
                <a:latin typeface="Times New Roman" pitchFamily="18" charset="0"/>
                <a:cs typeface="Times New Roman" pitchFamily="18" charset="0"/>
              </a:rPr>
              <a:t>A</a:t>
            </a:r>
            <a:r>
              <a:rPr lang="en-US" sz="2400" b="1" dirty="0" smtClean="0">
                <a:solidFill>
                  <a:srgbClr val="FFC000"/>
                </a:solidFill>
                <a:latin typeface="Times New Roman" pitchFamily="18" charset="0"/>
                <a:cs typeface="Times New Roman" pitchFamily="18" charset="0"/>
              </a:rPr>
              <a:t>. By an open alcohol flame</a:t>
            </a:r>
            <a:r>
              <a:rPr lang="en-US" sz="2400" dirty="0" smtClean="0">
                <a:solidFill>
                  <a:srgbClr val="FFC000"/>
                </a:solidFill>
                <a:latin typeface="Times New Roman" pitchFamily="18" charset="0"/>
                <a:cs typeface="Times New Roman" pitchFamily="18" charset="0"/>
              </a:rPr>
              <a:t>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Absolute 90% of ethyl or methyl alcohol without any additives used to produce a </a:t>
            </a:r>
            <a:r>
              <a:rPr lang="en-US" sz="2400" dirty="0" smtClean="0">
                <a:solidFill>
                  <a:schemeClr val="accent2"/>
                </a:solidFill>
                <a:latin typeface="Times New Roman" pitchFamily="18" charset="0"/>
                <a:cs typeface="Times New Roman" pitchFamily="18" charset="0"/>
              </a:rPr>
              <a:t>clean blue flame</a:t>
            </a:r>
          </a:p>
          <a:p>
            <a:pPr algn="just">
              <a:lnSpc>
                <a:spcPct val="150000"/>
              </a:lnSpc>
              <a:buFont typeface="Wingdings" pitchFamily="2" charset="2"/>
              <a:buChar char="Ø"/>
            </a:pPr>
            <a:r>
              <a:rPr lang="en-US" sz="2400" dirty="0" smtClean="0">
                <a:latin typeface="Times New Roman" pitchFamily="18" charset="0"/>
                <a:cs typeface="Times New Roman" pitchFamily="18" charset="0"/>
              </a:rPr>
              <a:t>With this method it is important to use the </a:t>
            </a:r>
            <a:r>
              <a:rPr lang="en-US" sz="2400" dirty="0" smtClean="0">
                <a:solidFill>
                  <a:srgbClr val="FFC000"/>
                </a:solidFill>
                <a:latin typeface="Times New Roman" pitchFamily="18" charset="0"/>
                <a:cs typeface="Times New Roman" pitchFamily="18" charset="0"/>
              </a:rPr>
              <a:t>middle zone </a:t>
            </a:r>
            <a:r>
              <a:rPr lang="en-US" sz="2400" dirty="0" smtClean="0">
                <a:latin typeface="Times New Roman" pitchFamily="18" charset="0"/>
                <a:cs typeface="Times New Roman" pitchFamily="18" charset="0"/>
              </a:rPr>
              <a:t>of the flame (the high energy reducing zone).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Each piece of gold is held in such a zone for three to five seconds before inserting it into the cavity preparation</a:t>
            </a:r>
            <a:endParaRPr lang="en-US" sz="2400" dirty="0" smtClean="0">
              <a:solidFill>
                <a:srgbClr val="FFC000"/>
              </a:solidFill>
              <a:latin typeface="Times New Roman" pitchFamily="18" charset="0"/>
              <a:cs typeface="Times New Roman" pitchFamily="18" charset="0"/>
            </a:endParaRPr>
          </a:p>
        </p:txBody>
      </p:sp>
      <p:sp>
        <p:nvSpPr>
          <p:cNvPr id="6" name="Title 5"/>
          <p:cNvSpPr>
            <a:spLocks noGrp="1"/>
          </p:cNvSpPr>
          <p:nvPr>
            <p:ph type="title"/>
          </p:nvPr>
        </p:nvSpPr>
        <p:spPr/>
        <p:txBody>
          <a:bodyPr>
            <a:noAutofit/>
          </a:bodyPr>
          <a:lstStyle/>
          <a:p>
            <a:r>
              <a:rPr lang="en-US" sz="4000" dirty="0" smtClean="0">
                <a:solidFill>
                  <a:srgbClr val="FFC000"/>
                </a:solidFill>
                <a:latin typeface="Times New Roman" pitchFamily="18" charset="0"/>
                <a:cs typeface="Times New Roman" pitchFamily="18" charset="0"/>
              </a:rPr>
              <a:t>Degassing and annealing</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72</a:t>
            </a:fld>
            <a:endParaRPr lang="en-US" dirty="0"/>
          </a:p>
        </p:txBody>
      </p:sp>
      <p:pic>
        <p:nvPicPr>
          <p:cNvPr id="20482" name="Picture 2"/>
          <p:cNvPicPr>
            <a:picLocks noChangeAspect="1" noChangeArrowheads="1"/>
          </p:cNvPicPr>
          <p:nvPr/>
        </p:nvPicPr>
        <p:blipFill>
          <a:blip r:embed="rId2"/>
          <a:srcRect/>
          <a:stretch>
            <a:fillRect/>
          </a:stretch>
        </p:blipFill>
        <p:spPr bwMode="auto">
          <a:xfrm>
            <a:off x="2971800" y="2133600"/>
            <a:ext cx="3257550" cy="3171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6868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B.</a:t>
            </a:r>
            <a:r>
              <a:rPr lang="en-US" sz="2400" b="1" dirty="0" smtClean="0">
                <a:solidFill>
                  <a:srgbClr val="FFC000"/>
                </a:solidFill>
                <a:latin typeface="Times New Roman" pitchFamily="18" charset="0"/>
                <a:cs typeface="Times New Roman" pitchFamily="18" charset="0"/>
              </a:rPr>
              <a:t>A mica over a flame</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A sheet of mica can be used over any type of flame.</a:t>
            </a:r>
          </a:p>
          <a:p>
            <a:pPr>
              <a:lnSpc>
                <a:spcPct val="150000"/>
              </a:lnSpc>
              <a:buFont typeface="Wingdings" pitchFamily="2" charset="2"/>
              <a:buChar char="Ø"/>
            </a:pPr>
            <a:r>
              <a:rPr lang="en-US" sz="2400" dirty="0" smtClean="0">
                <a:latin typeface="Times New Roman" pitchFamily="18" charset="0"/>
                <a:cs typeface="Times New Roman" pitchFamily="18" charset="0"/>
              </a:rPr>
              <a:t>Divide the surface of the mica into several areas to indicate the time the pieces of gold were put on the mica. </a:t>
            </a:r>
          </a:p>
          <a:p>
            <a:pPr>
              <a:lnSpc>
                <a:spcPct val="150000"/>
              </a:lnSpc>
              <a:buFont typeface="Wingdings" pitchFamily="2" charset="2"/>
              <a:buChar char="Ø"/>
            </a:pPr>
            <a:r>
              <a:rPr lang="en-US" sz="2400" dirty="0" smtClean="0">
                <a:latin typeface="Times New Roman" pitchFamily="18" charset="0"/>
                <a:cs typeface="Times New Roman" pitchFamily="18" charset="0"/>
              </a:rPr>
              <a:t>Maximally, five minutes are allowed for any piece of gold to be heated on the mica.</a:t>
            </a:r>
          </a:p>
          <a:p>
            <a:pPr>
              <a:lnSpc>
                <a:spcPct val="150000"/>
              </a:lnSpc>
              <a:buNone/>
            </a:pPr>
            <a:endParaRPr lang="en-US" sz="2400" dirty="0" smtClean="0">
              <a:solidFill>
                <a:srgbClr val="FFC000"/>
              </a:solidFill>
              <a:latin typeface="Times New Roman" pitchFamily="18" charset="0"/>
              <a:cs typeface="Times New Roman" pitchFamily="18" charset="0"/>
            </a:endParaRPr>
          </a:p>
        </p:txBody>
      </p:sp>
      <p:sp>
        <p:nvSpPr>
          <p:cNvPr id="6" name="Title 5"/>
          <p:cNvSpPr>
            <a:spLocks noGrp="1"/>
          </p:cNvSpPr>
          <p:nvPr>
            <p:ph type="title"/>
          </p:nvPr>
        </p:nvSpPr>
        <p:spPr/>
        <p:txBody>
          <a:bodyPr>
            <a:noAutofit/>
          </a:bodyPr>
          <a:lstStyle/>
          <a:p>
            <a:r>
              <a:rPr lang="en-US" sz="4000" dirty="0" smtClean="0">
                <a:solidFill>
                  <a:srgbClr val="FFC000"/>
                </a:solidFill>
                <a:latin typeface="Times New Roman" pitchFamily="18" charset="0"/>
                <a:cs typeface="Times New Roman" pitchFamily="18" charset="0"/>
              </a:rPr>
              <a:t>Degassing and annealing</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73</a:t>
            </a:fld>
            <a:endParaRPr lang="en-US" dirty="0"/>
          </a:p>
        </p:txBody>
      </p:sp>
      <p:pic>
        <p:nvPicPr>
          <p:cNvPr id="21506" name="Picture 2"/>
          <p:cNvPicPr>
            <a:picLocks noChangeAspect="1" noChangeArrowheads="1"/>
          </p:cNvPicPr>
          <p:nvPr/>
        </p:nvPicPr>
        <p:blipFill>
          <a:blip r:embed="rId2"/>
          <a:srcRect/>
          <a:stretch>
            <a:fillRect/>
          </a:stretch>
        </p:blipFill>
        <p:spPr bwMode="auto">
          <a:xfrm>
            <a:off x="6172200" y="4419600"/>
            <a:ext cx="2286000" cy="2258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153400" cy="4648200"/>
          </a:xfrm>
        </p:spPr>
        <p:txBody>
          <a:bodyPr>
            <a:noAutofit/>
          </a:bodyPr>
          <a:lstStyle/>
          <a:p>
            <a:pPr algn="just">
              <a:lnSpc>
                <a:spcPct val="150000"/>
              </a:lnSpc>
              <a:buNone/>
            </a:pPr>
            <a:r>
              <a:rPr lang="en-US" sz="2400" dirty="0" smtClean="0">
                <a:solidFill>
                  <a:srgbClr val="FFC000"/>
                </a:solidFill>
                <a:latin typeface="Times New Roman" pitchFamily="18" charset="0"/>
                <a:cs typeface="Times New Roman" pitchFamily="18" charset="0"/>
              </a:rPr>
              <a:t>C</a:t>
            </a:r>
            <a:r>
              <a:rPr lang="en-US" sz="2400" b="1" dirty="0" smtClean="0">
                <a:solidFill>
                  <a:srgbClr val="FFC000"/>
                </a:solidFill>
                <a:latin typeface="Times New Roman" pitchFamily="18" charset="0"/>
                <a:cs typeface="Times New Roman" pitchFamily="18" charset="0"/>
              </a:rPr>
              <a:t>. Electric degassing</a:t>
            </a: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r>
              <a:rPr lang="en-US" sz="2400" dirty="0" smtClean="0">
                <a:latin typeface="Times New Roman" pitchFamily="18" charset="0"/>
                <a:cs typeface="Times New Roman" pitchFamily="18" charset="0"/>
              </a:rPr>
              <a:t> This is the most controlled and standardized way of decontaminating gold materials</a:t>
            </a:r>
          </a:p>
          <a:p>
            <a:pPr algn="just">
              <a:lnSpc>
                <a:spcPct val="150000"/>
              </a:lnSpc>
              <a:buFont typeface="Wingdings" pitchFamily="2" charset="2"/>
              <a:buChar char="Ø"/>
            </a:pPr>
            <a:r>
              <a:rPr lang="en-US" sz="2400" dirty="0" smtClean="0">
                <a:latin typeface="Times New Roman" pitchFamily="18" charset="0"/>
                <a:cs typeface="Times New Roman" pitchFamily="18" charset="0"/>
              </a:rPr>
              <a:t>Maximally, five minutes are allowed for any piece to be kept in the electric decontaminator.</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 gold is heated at temperature of</a:t>
            </a:r>
          </a:p>
          <a:p>
            <a:pPr algn="just">
              <a:lnSpc>
                <a:spcPct val="150000"/>
              </a:lnSpc>
              <a:buNone/>
            </a:pPr>
            <a:r>
              <a:rPr lang="en-US" sz="2400" dirty="0" smtClean="0">
                <a:latin typeface="Times New Roman" pitchFamily="18" charset="0"/>
                <a:cs typeface="Times New Roman" pitchFamily="18" charset="0"/>
              </a:rPr>
              <a:t>      </a:t>
            </a:r>
            <a:r>
              <a:rPr lang="en-US" sz="2400" dirty="0" smtClean="0">
                <a:solidFill>
                  <a:schemeClr val="accent2"/>
                </a:solidFill>
                <a:latin typeface="Times New Roman" pitchFamily="18" charset="0"/>
                <a:cs typeface="Times New Roman" pitchFamily="18" charset="0"/>
              </a:rPr>
              <a:t>850ºF</a:t>
            </a:r>
            <a:r>
              <a:rPr lang="en-US" sz="2400" dirty="0" smtClean="0">
                <a:latin typeface="Times New Roman" pitchFamily="18" charset="0"/>
                <a:cs typeface="Times New Roman" pitchFamily="18" charset="0"/>
              </a:rPr>
              <a:t> for 10 min.</a:t>
            </a:r>
          </a:p>
        </p:txBody>
      </p:sp>
      <p:sp>
        <p:nvSpPr>
          <p:cNvPr id="6" name="Title 5"/>
          <p:cNvSpPr>
            <a:spLocks noGrp="1"/>
          </p:cNvSpPr>
          <p:nvPr>
            <p:ph type="title"/>
          </p:nvPr>
        </p:nvSpPr>
        <p:spPr/>
        <p:txBody>
          <a:bodyPr>
            <a:noAutofit/>
          </a:bodyPr>
          <a:lstStyle/>
          <a:p>
            <a:r>
              <a:rPr lang="en-US" sz="4000" dirty="0" smtClean="0">
                <a:solidFill>
                  <a:srgbClr val="FFC000"/>
                </a:solidFill>
                <a:latin typeface="Times New Roman" pitchFamily="18" charset="0"/>
                <a:cs typeface="Times New Roman" pitchFamily="18" charset="0"/>
              </a:rPr>
              <a:t>Degassing and annealing</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74</a:t>
            </a:fld>
            <a:endParaRPr lang="en-US" dirty="0"/>
          </a:p>
        </p:txBody>
      </p:sp>
      <p:pic>
        <p:nvPicPr>
          <p:cNvPr id="22531" name="Picture 3"/>
          <p:cNvPicPr>
            <a:picLocks noChangeAspect="1" noChangeArrowheads="1"/>
          </p:cNvPicPr>
          <p:nvPr/>
        </p:nvPicPr>
        <p:blipFill>
          <a:blip r:embed="rId2"/>
          <a:srcRect/>
          <a:stretch>
            <a:fillRect/>
          </a:stretch>
        </p:blipFill>
        <p:spPr bwMode="auto">
          <a:xfrm>
            <a:off x="5791200" y="3962400"/>
            <a:ext cx="2438400" cy="2639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19200"/>
            <a:ext cx="8915400" cy="4648200"/>
          </a:xfrm>
        </p:spPr>
        <p:txBody>
          <a:bodyPr>
            <a:noAutofit/>
          </a:bodyPr>
          <a:lstStyle/>
          <a:p>
            <a:pPr algn="just">
              <a:lnSpc>
                <a:spcPct val="150000"/>
              </a:lnSpc>
              <a:buNone/>
            </a:pPr>
            <a:r>
              <a:rPr lang="en-US" sz="2400" dirty="0" smtClean="0">
                <a:latin typeface="Times New Roman" pitchFamily="18" charset="0"/>
                <a:cs typeface="Times New Roman" pitchFamily="18" charset="0"/>
              </a:rPr>
              <a:t>There are certain hazards from overheating</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a:t>
            </a:r>
            <a:r>
              <a:rPr lang="en-US" sz="2400" dirty="0" err="1" smtClean="0">
                <a:solidFill>
                  <a:srgbClr val="FFC000"/>
                </a:solidFill>
                <a:latin typeface="Times New Roman" pitchFamily="18" charset="0"/>
                <a:cs typeface="Times New Roman" pitchFamily="18" charset="0"/>
              </a:rPr>
              <a:t>recrystallization</a:t>
            </a:r>
            <a:r>
              <a:rPr lang="en-US" sz="2400" dirty="0" smtClean="0">
                <a:latin typeface="Times New Roman" pitchFamily="18" charset="0"/>
                <a:cs typeface="Times New Roman" pitchFamily="18" charset="0"/>
              </a:rPr>
              <a:t> and </a:t>
            </a:r>
            <a:r>
              <a:rPr lang="en-US" sz="2400" dirty="0" smtClean="0">
                <a:solidFill>
                  <a:srgbClr val="FFC000"/>
                </a:solidFill>
                <a:latin typeface="Times New Roman" pitchFamily="18" charset="0"/>
                <a:cs typeface="Times New Roman" pitchFamily="18" charset="0"/>
              </a:rPr>
              <a:t>grain growth</a:t>
            </a:r>
            <a:r>
              <a:rPr lang="en-US" sz="2400" dirty="0" smtClean="0">
                <a:latin typeface="Times New Roman" pitchFamily="18" charset="0"/>
                <a:cs typeface="Times New Roman" pitchFamily="18" charset="0"/>
              </a:rPr>
              <a:t>.</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possible incorporation of impurities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Gold materials that are supplied in a sintered form.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The complete melting of the surface of the gold.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During mass decontamination of direct gold</a:t>
            </a:r>
          </a:p>
        </p:txBody>
      </p:sp>
      <p:sp>
        <p:nvSpPr>
          <p:cNvPr id="6" name="Title 5"/>
          <p:cNvSpPr>
            <a:spLocks noGrp="1"/>
          </p:cNvSpPr>
          <p:nvPr>
            <p:ph type="title"/>
          </p:nvPr>
        </p:nvSpPr>
        <p:spPr/>
        <p:txBody>
          <a:bodyPr>
            <a:noAutofit/>
          </a:bodyPr>
          <a:lstStyle/>
          <a:p>
            <a:r>
              <a:rPr lang="en-US" sz="4000" dirty="0" smtClean="0">
                <a:solidFill>
                  <a:srgbClr val="FFC000"/>
                </a:solidFill>
                <a:latin typeface="Times New Roman" pitchFamily="18" charset="0"/>
                <a:cs typeface="Times New Roman" pitchFamily="18" charset="0"/>
              </a:rPr>
              <a:t>Degassing and annealing</a:t>
            </a:r>
            <a:br>
              <a:rPr lang="en-US" sz="4000" dirty="0" smtClean="0">
                <a:solidFill>
                  <a:srgbClr val="FFC000"/>
                </a:solidFill>
                <a:latin typeface="Times New Roman" pitchFamily="18" charset="0"/>
                <a:cs typeface="Times New Roman" pitchFamily="18" charset="0"/>
              </a:rPr>
            </a:br>
            <a:endParaRPr lang="en-US" sz="40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19200"/>
            <a:ext cx="8915400" cy="4648200"/>
          </a:xfrm>
        </p:spPr>
        <p:txBody>
          <a:bodyPr>
            <a:noAutofit/>
          </a:bodyPr>
          <a:lstStyle/>
          <a:p>
            <a:pPr>
              <a:lnSpc>
                <a:spcPct val="150000"/>
              </a:lnSpc>
              <a:buFont typeface="Wingdings" pitchFamily="2" charset="2"/>
              <a:buChar char="Ø"/>
            </a:pPr>
            <a:r>
              <a:rPr lang="en-US" sz="2400" dirty="0" smtClean="0">
                <a:latin typeface="Times New Roman" pitchFamily="18" charset="0"/>
                <a:cs typeface="Times New Roman" pitchFamily="18" charset="0"/>
              </a:rPr>
              <a:t>Building of restoration</a:t>
            </a:r>
          </a:p>
          <a:p>
            <a:pPr>
              <a:lnSpc>
                <a:spcPct val="150000"/>
              </a:lnSpc>
              <a:buFont typeface="Wingdings" pitchFamily="2" charset="2"/>
              <a:buChar char="Ø"/>
            </a:pPr>
            <a:r>
              <a:rPr lang="en-US" sz="2400" dirty="0" smtClean="0">
                <a:latin typeface="Times New Roman" pitchFamily="18" charset="0"/>
                <a:cs typeface="Times New Roman" pitchFamily="18" charset="0"/>
              </a:rPr>
              <a:t>Paving of restoration</a:t>
            </a:r>
          </a:p>
          <a:p>
            <a:pPr>
              <a:lnSpc>
                <a:spcPct val="150000"/>
              </a:lnSpc>
              <a:buFont typeface="Wingdings" pitchFamily="2" charset="2"/>
              <a:buChar char="Ø"/>
            </a:pPr>
            <a:r>
              <a:rPr lang="en-US" sz="2400" dirty="0" smtClean="0">
                <a:latin typeface="Times New Roman" pitchFamily="18" charset="0"/>
                <a:cs typeface="Times New Roman" pitchFamily="18" charset="0"/>
              </a:rPr>
              <a:t>Compaction of restoration</a:t>
            </a:r>
          </a:p>
          <a:p>
            <a:pPr>
              <a:lnSpc>
                <a:spcPct val="150000"/>
              </a:lnSpc>
              <a:buFont typeface="Wingdings" pitchFamily="2" charset="2"/>
              <a:buChar char="Ø"/>
            </a:pPr>
            <a:r>
              <a:rPr lang="en-US" sz="2400" dirty="0" smtClean="0">
                <a:latin typeface="Times New Roman" pitchFamily="18" charset="0"/>
                <a:cs typeface="Times New Roman" pitchFamily="18" charset="0"/>
              </a:rPr>
              <a:t>Finishing of restoration:</a:t>
            </a:r>
          </a:p>
          <a:p>
            <a:pPr marL="1252538" indent="-112713">
              <a:lnSpc>
                <a:spcPct val="150000"/>
              </a:lnSpc>
              <a:buNone/>
            </a:pPr>
            <a:r>
              <a:rPr lang="en-US" sz="2400" dirty="0" smtClean="0">
                <a:latin typeface="Times New Roman" pitchFamily="18" charset="0"/>
                <a:cs typeface="Times New Roman" pitchFamily="18" charset="0"/>
              </a:rPr>
              <a:t>• Burnishing</a:t>
            </a:r>
          </a:p>
          <a:p>
            <a:pPr marL="1252538" indent="-112713">
              <a:lnSpc>
                <a:spcPct val="150000"/>
              </a:lnSpc>
              <a:buNone/>
            </a:pPr>
            <a:r>
              <a:rPr lang="en-US" sz="2400" dirty="0" smtClean="0">
                <a:latin typeface="Times New Roman" pitchFamily="18" charset="0"/>
                <a:cs typeface="Times New Roman" pitchFamily="18" charset="0"/>
              </a:rPr>
              <a:t>• Contouring</a:t>
            </a:r>
          </a:p>
          <a:p>
            <a:pPr marL="1252538" indent="-112713">
              <a:lnSpc>
                <a:spcPct val="150000"/>
              </a:lnSpc>
              <a:buNone/>
            </a:pPr>
            <a:r>
              <a:rPr lang="en-US" sz="2400" dirty="0" smtClean="0">
                <a:latin typeface="Times New Roman" pitchFamily="18" charset="0"/>
                <a:cs typeface="Times New Roman" pitchFamily="18" charset="0"/>
              </a:rPr>
              <a:t>• Polishing</a:t>
            </a:r>
          </a:p>
          <a:p>
            <a:pPr marL="1252538" indent="-112713">
              <a:lnSpc>
                <a:spcPct val="150000"/>
              </a:lnSpc>
              <a:buNone/>
            </a:pPr>
            <a:r>
              <a:rPr lang="en-US" sz="2400" dirty="0" smtClean="0">
                <a:latin typeface="Times New Roman" pitchFamily="18" charset="0"/>
                <a:cs typeface="Times New Roman" pitchFamily="18" charset="0"/>
              </a:rPr>
              <a:t>• Final burnishing.</a:t>
            </a:r>
          </a:p>
          <a:p>
            <a:pPr algn="just">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p:txBody>
          <a:bodyPr>
            <a:noAutofit/>
          </a:bodyPr>
          <a:lstStyle/>
          <a:p>
            <a:r>
              <a:rPr lang="en-US" sz="3600" dirty="0" smtClean="0">
                <a:solidFill>
                  <a:srgbClr val="FFC000"/>
                </a:solidFill>
                <a:latin typeface="Times New Roman" pitchFamily="18" charset="0"/>
                <a:cs typeface="Times New Roman" pitchFamily="18" charset="0"/>
              </a:rPr>
              <a:t>Steps of direct filling gold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Building of Restoration</a:t>
            </a:r>
          </a:p>
          <a:p>
            <a:pPr>
              <a:lnSpc>
                <a:spcPct val="150000"/>
              </a:lnSpc>
              <a:buFont typeface="Wingdings" pitchFamily="2" charset="2"/>
              <a:buChar char="Ø"/>
            </a:pPr>
            <a:r>
              <a:rPr lang="en-US" sz="2400" dirty="0" smtClean="0">
                <a:latin typeface="Times New Roman" pitchFamily="18" charset="0"/>
                <a:cs typeface="Times New Roman" pitchFamily="18" charset="0"/>
              </a:rPr>
              <a:t>Gold is placed in the preparation in the form of three step build up</a:t>
            </a:r>
          </a:p>
          <a:p>
            <a:pPr marL="1431925" indent="-382588">
              <a:lnSpc>
                <a:spcPct val="150000"/>
              </a:lnSpc>
              <a:buNone/>
            </a:pPr>
            <a:r>
              <a:rPr lang="en-US" sz="2400" dirty="0" smtClean="0">
                <a:latin typeface="Times New Roman" pitchFamily="18" charset="0"/>
                <a:cs typeface="Times New Roman" pitchFamily="18" charset="0"/>
              </a:rPr>
              <a:t>1. Tie formation</a:t>
            </a:r>
          </a:p>
          <a:p>
            <a:pPr marL="1431925" indent="-382588">
              <a:lnSpc>
                <a:spcPct val="150000"/>
              </a:lnSpc>
              <a:buNone/>
            </a:pPr>
            <a:r>
              <a:rPr lang="en-US" sz="2400" dirty="0" smtClean="0">
                <a:latin typeface="Times New Roman" pitchFamily="18" charset="0"/>
                <a:cs typeface="Times New Roman" pitchFamily="18" charset="0"/>
              </a:rPr>
              <a:t>2. Wall Banking</a:t>
            </a:r>
          </a:p>
          <a:p>
            <a:pPr marL="1431925" indent="-382588">
              <a:lnSpc>
                <a:spcPct val="150000"/>
              </a:lnSpc>
              <a:buNone/>
            </a:pPr>
            <a:r>
              <a:rPr lang="en-US" sz="2400" dirty="0" smtClean="0">
                <a:latin typeface="Times New Roman" pitchFamily="18" charset="0"/>
                <a:cs typeface="Times New Roman" pitchFamily="18" charset="0"/>
              </a:rPr>
              <a:t>3. Formation of shoulder</a:t>
            </a:r>
          </a:p>
          <a:p>
            <a:pPr>
              <a:buNone/>
            </a:pPr>
            <a:r>
              <a:rPr lang="en-US" sz="2400" dirty="0" smtClean="0">
                <a:solidFill>
                  <a:srgbClr val="FFC000"/>
                </a:solidFill>
                <a:latin typeface="Times New Roman" pitchFamily="18" charset="0"/>
                <a:cs typeface="Times New Roman" pitchFamily="18" charset="0"/>
              </a:rPr>
              <a:t>Paving of Restoration</a:t>
            </a:r>
          </a:p>
          <a:p>
            <a:pPr>
              <a:lnSpc>
                <a:spcPct val="150000"/>
              </a:lnSpc>
              <a:buFont typeface="Wingdings" pitchFamily="2" charset="2"/>
              <a:buChar char="Ø"/>
            </a:pPr>
            <a:r>
              <a:rPr lang="en-US" sz="2400" dirty="0" smtClean="0">
                <a:latin typeface="Times New Roman" pitchFamily="18" charset="0"/>
                <a:cs typeface="Times New Roman" pitchFamily="18" charset="0"/>
              </a:rPr>
              <a:t>Excess is built up is done to allow for restoration of normal contour and a smooth surface.</a:t>
            </a:r>
          </a:p>
          <a:p>
            <a:pPr>
              <a:lnSpc>
                <a:spcPct val="150000"/>
              </a:lnSpc>
              <a:buNone/>
            </a:pPr>
            <a:r>
              <a:rPr lang="en-US" sz="2400" dirty="0" smtClean="0">
                <a:latin typeface="Times New Roman" pitchFamily="18" charset="0"/>
                <a:cs typeface="Times New Roman" pitchFamily="18" charset="0"/>
              </a:rPr>
              <a:t> </a:t>
            </a:r>
          </a:p>
          <a:p>
            <a:pPr marL="1431925" indent="-382588">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p:txBody>
          <a:bodyPr>
            <a:noAutofit/>
          </a:bodyPr>
          <a:lstStyle/>
          <a:p>
            <a:r>
              <a:rPr lang="en-US" sz="3600" dirty="0" smtClean="0">
                <a:solidFill>
                  <a:srgbClr val="FFC000"/>
                </a:solidFill>
                <a:latin typeface="Times New Roman" pitchFamily="18" charset="0"/>
                <a:cs typeface="Times New Roman" pitchFamily="18" charset="0"/>
              </a:rPr>
              <a:t>Steps of direct filling gold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915400" cy="4648200"/>
          </a:xfrm>
        </p:spPr>
        <p:txBody>
          <a:bodyPr>
            <a:noAutofit/>
          </a:bodyPr>
          <a:lstStyle/>
          <a:p>
            <a:pPr>
              <a:lnSpc>
                <a:spcPct val="150000"/>
              </a:lnSpc>
              <a:buNone/>
            </a:pPr>
            <a:r>
              <a:rPr lang="en-US" sz="2400" dirty="0" smtClean="0">
                <a:latin typeface="Times New Roman" pitchFamily="18" charset="0"/>
                <a:cs typeface="Times New Roman" pitchFamily="18" charset="0"/>
              </a:rPr>
              <a:t> </a:t>
            </a:r>
          </a:p>
          <a:p>
            <a:pPr marL="1431925" indent="-382588">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4" name="Title 3"/>
          <p:cNvSpPr>
            <a:spLocks noGrp="1"/>
          </p:cNvSpPr>
          <p:nvPr>
            <p:ph type="title"/>
          </p:nvPr>
        </p:nvSpPr>
        <p:spPr/>
        <p:txBody>
          <a:bodyPr>
            <a:noAutofit/>
          </a:bodyPr>
          <a:lstStyle/>
          <a:p>
            <a:r>
              <a:rPr lang="en-US" sz="3600" dirty="0" smtClean="0">
                <a:solidFill>
                  <a:srgbClr val="FFC000"/>
                </a:solidFill>
                <a:latin typeface="Times New Roman" pitchFamily="18" charset="0"/>
                <a:cs typeface="Times New Roman" pitchFamily="18" charset="0"/>
              </a:rPr>
              <a:t>Steps of direct filling gold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932B644A-7D7A-4224-8B7F-8BA38611A949}" type="slidenum">
              <a:rPr lang="en-US" smtClean="0"/>
              <a:pPr/>
              <a:t>78</a:t>
            </a:fld>
            <a:endParaRPr lang="en-US" dirty="0"/>
          </a:p>
        </p:txBody>
      </p:sp>
      <p:pic>
        <p:nvPicPr>
          <p:cNvPr id="13314" name="Picture 2"/>
          <p:cNvPicPr>
            <a:picLocks noChangeAspect="1" noChangeArrowheads="1"/>
          </p:cNvPicPr>
          <p:nvPr/>
        </p:nvPicPr>
        <p:blipFill>
          <a:blip r:embed="rId2"/>
          <a:srcRect/>
          <a:stretch>
            <a:fillRect/>
          </a:stretch>
        </p:blipFill>
        <p:spPr bwMode="auto">
          <a:xfrm>
            <a:off x="1371600" y="1828800"/>
            <a:ext cx="2828925" cy="1586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38" name="Picture 2"/>
          <p:cNvPicPr>
            <a:picLocks noChangeAspect="1" noChangeArrowheads="1"/>
          </p:cNvPicPr>
          <p:nvPr/>
        </p:nvPicPr>
        <p:blipFill>
          <a:blip r:embed="rId3"/>
          <a:srcRect/>
          <a:stretch>
            <a:fillRect/>
          </a:stretch>
        </p:blipFill>
        <p:spPr bwMode="auto">
          <a:xfrm>
            <a:off x="4724400" y="1752600"/>
            <a:ext cx="3166092"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39" name="Picture 3"/>
          <p:cNvPicPr>
            <a:picLocks noChangeAspect="1" noChangeArrowheads="1"/>
          </p:cNvPicPr>
          <p:nvPr/>
        </p:nvPicPr>
        <p:blipFill>
          <a:blip r:embed="rId4"/>
          <a:srcRect/>
          <a:stretch>
            <a:fillRect/>
          </a:stretch>
        </p:blipFill>
        <p:spPr bwMode="auto">
          <a:xfrm>
            <a:off x="2590800" y="4038600"/>
            <a:ext cx="343269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752600" y="3505200"/>
            <a:ext cx="2590800" cy="381000"/>
          </a:xfrm>
          <a:prstGeom prst="rect">
            <a:avLst/>
          </a:prstGeom>
          <a:noFill/>
        </p:spPr>
        <p:txBody>
          <a:bodyPr wrap="square" rtlCol="0">
            <a:spAutoFit/>
          </a:bodyPr>
          <a:lstStyle/>
          <a:p>
            <a:r>
              <a:rPr lang="en-US" dirty="0" smtClean="0"/>
              <a:t>Tie formation</a:t>
            </a:r>
            <a:endParaRPr lang="en-US" dirty="0"/>
          </a:p>
        </p:txBody>
      </p:sp>
      <p:sp>
        <p:nvSpPr>
          <p:cNvPr id="9" name="TextBox 8"/>
          <p:cNvSpPr txBox="1"/>
          <p:nvPr/>
        </p:nvSpPr>
        <p:spPr>
          <a:xfrm>
            <a:off x="5029200" y="3505200"/>
            <a:ext cx="2590800" cy="381000"/>
          </a:xfrm>
          <a:prstGeom prst="rect">
            <a:avLst/>
          </a:prstGeom>
          <a:noFill/>
        </p:spPr>
        <p:txBody>
          <a:bodyPr wrap="square" rtlCol="0">
            <a:spAutoFit/>
          </a:bodyPr>
          <a:lstStyle/>
          <a:p>
            <a:r>
              <a:rPr lang="en-US" dirty="0" smtClean="0"/>
              <a:t> banking of walls</a:t>
            </a:r>
            <a:endParaRPr lang="en-US" dirty="0"/>
          </a:p>
        </p:txBody>
      </p:sp>
      <p:sp>
        <p:nvSpPr>
          <p:cNvPr id="10" name="TextBox 9"/>
          <p:cNvSpPr txBox="1"/>
          <p:nvPr/>
        </p:nvSpPr>
        <p:spPr>
          <a:xfrm>
            <a:off x="2819400" y="6096000"/>
            <a:ext cx="2590800" cy="381000"/>
          </a:xfrm>
          <a:prstGeom prst="rect">
            <a:avLst/>
          </a:prstGeom>
          <a:noFill/>
        </p:spPr>
        <p:txBody>
          <a:bodyPr wrap="square" rtlCol="0">
            <a:spAutoFit/>
          </a:bodyPr>
          <a:lstStyle/>
          <a:p>
            <a:r>
              <a:rPr lang="en-US" dirty="0" smtClean="0"/>
              <a:t>Shoulder formation</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The objectives </a:t>
            </a:r>
            <a:r>
              <a:rPr lang="en-US" sz="2400" dirty="0" smtClean="0">
                <a:latin typeface="Times New Roman" pitchFamily="18" charset="0"/>
                <a:cs typeface="Times New Roman" pitchFamily="18" charset="0"/>
              </a:rPr>
              <a:t>of compaction are:</a:t>
            </a:r>
          </a:p>
          <a:p>
            <a:pPr lvl="0">
              <a:lnSpc>
                <a:spcPct val="150000"/>
              </a:lnSpc>
              <a:buNone/>
            </a:pPr>
            <a:r>
              <a:rPr lang="en-US" sz="2400" dirty="0" smtClean="0">
                <a:latin typeface="Times New Roman" pitchFamily="18" charset="0"/>
                <a:cs typeface="Times New Roman" pitchFamily="18" charset="0"/>
              </a:rPr>
              <a:t>I. Cohere two pieces of gold to each other. </a:t>
            </a:r>
          </a:p>
          <a:p>
            <a:pPr lvl="0">
              <a:lnSpc>
                <a:spcPct val="150000"/>
              </a:lnSpc>
              <a:buNone/>
            </a:pPr>
            <a:r>
              <a:rPr lang="en-US" sz="2400" dirty="0" smtClean="0">
                <a:latin typeface="Times New Roman" pitchFamily="18" charset="0"/>
                <a:cs typeface="Times New Roman" pitchFamily="18" charset="0"/>
              </a:rPr>
              <a:t>2. Adapt the gold intimately to the walls and margins of the prepared cavity.</a:t>
            </a:r>
          </a:p>
          <a:p>
            <a:pPr lvl="0">
              <a:lnSpc>
                <a:spcPct val="150000"/>
              </a:lnSpc>
              <a:buNone/>
            </a:pPr>
            <a:r>
              <a:rPr lang="en-US" sz="2400" dirty="0" smtClean="0">
                <a:latin typeface="Times New Roman" pitchFamily="18" charset="0"/>
                <a:cs typeface="Times New Roman" pitchFamily="18" charset="0"/>
              </a:rPr>
              <a:t>3. Cold work and thus harden the gold mass to increase its strength. </a:t>
            </a:r>
          </a:p>
          <a:p>
            <a:pPr lvl="0">
              <a:lnSpc>
                <a:spcPct val="150000"/>
              </a:lnSpc>
              <a:buNone/>
            </a:pPr>
            <a:r>
              <a:rPr lang="en-US" sz="2400" dirty="0" smtClean="0">
                <a:latin typeface="Times New Roman" pitchFamily="18" charset="0"/>
                <a:cs typeface="Times New Roman" pitchFamily="18" charset="0"/>
              </a:rPr>
              <a:t>4. To drive away air from in between the pieces of gold and gold-tooth interface.</a:t>
            </a:r>
          </a:p>
          <a:p>
            <a:pPr>
              <a:lnSpc>
                <a:spcPct val="150000"/>
              </a:lnSpc>
              <a:buNone/>
            </a:pPr>
            <a:r>
              <a:rPr lang="en-US" sz="2400" dirty="0" smtClean="0">
                <a:latin typeface="Times New Roman" pitchFamily="18" charset="0"/>
                <a:cs typeface="Times New Roman" pitchFamily="18" charset="0"/>
              </a:rPr>
              <a:t> </a:t>
            </a: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274638"/>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524000"/>
            <a:ext cx="7696200" cy="5334000"/>
          </a:xfrm>
        </p:spPr>
        <p:txBody>
          <a:bodyPr>
            <a:noAutofit/>
          </a:bodyPr>
          <a:lstStyle/>
          <a:p>
            <a:pPr>
              <a:lnSpc>
                <a:spcPct val="150000"/>
              </a:lnSpc>
              <a:buNone/>
            </a:pPr>
            <a:r>
              <a:rPr lang="en-US" sz="2400" dirty="0" smtClean="0">
                <a:latin typeface="Times New Roman" pitchFamily="18" charset="0"/>
                <a:cs typeface="Times New Roman" pitchFamily="18" charset="0"/>
              </a:rPr>
              <a:t>1. </a:t>
            </a:r>
            <a:r>
              <a:rPr lang="en-US" sz="2400" dirty="0" err="1" smtClean="0">
                <a:latin typeface="Times New Roman" pitchFamily="18" charset="0"/>
                <a:cs typeface="Times New Roman" pitchFamily="18" charset="0"/>
              </a:rPr>
              <a:t>Unesthetic</a:t>
            </a:r>
            <a:endParaRPr lang="en-US" sz="2400" dirty="0" smtClean="0">
              <a:latin typeface="Times New Roman" pitchFamily="18" charset="0"/>
              <a:cs typeface="Times New Roman" pitchFamily="18" charset="0"/>
            </a:endParaRPr>
          </a:p>
          <a:p>
            <a:pPr>
              <a:lnSpc>
                <a:spcPct val="150000"/>
              </a:lnSpc>
              <a:buNone/>
            </a:pPr>
            <a:r>
              <a:rPr lang="en-US" sz="2400" dirty="0" smtClean="0">
                <a:latin typeface="Times New Roman" pitchFamily="18" charset="0"/>
                <a:cs typeface="Times New Roman" pitchFamily="18" charset="0"/>
              </a:rPr>
              <a:t>2. Expensive</a:t>
            </a:r>
          </a:p>
          <a:p>
            <a:pPr>
              <a:lnSpc>
                <a:spcPct val="150000"/>
              </a:lnSpc>
              <a:buNone/>
            </a:pPr>
            <a:r>
              <a:rPr lang="en-US" sz="2400" dirty="0" smtClean="0">
                <a:latin typeface="Times New Roman" pitchFamily="18" charset="0"/>
                <a:cs typeface="Times New Roman" pitchFamily="18" charset="0"/>
              </a:rPr>
              <a:t>3. Long </a:t>
            </a:r>
            <a:r>
              <a:rPr lang="en-US" sz="2400" dirty="0" err="1" smtClean="0">
                <a:latin typeface="Times New Roman" pitchFamily="18" charset="0"/>
                <a:cs typeface="Times New Roman" pitchFamily="18" charset="0"/>
              </a:rPr>
              <a:t>chairside</a:t>
            </a:r>
            <a:r>
              <a:rPr lang="en-US" sz="2400" dirty="0" smtClean="0">
                <a:latin typeface="Times New Roman" pitchFamily="18" charset="0"/>
                <a:cs typeface="Times New Roman" pitchFamily="18" charset="0"/>
              </a:rPr>
              <a:t> time required for restoration</a:t>
            </a:r>
          </a:p>
          <a:p>
            <a:pPr>
              <a:lnSpc>
                <a:spcPct val="150000"/>
              </a:lnSpc>
              <a:buNone/>
            </a:pPr>
            <a:r>
              <a:rPr lang="en-US" sz="2400" dirty="0" smtClean="0">
                <a:latin typeface="Times New Roman" pitchFamily="18" charset="0"/>
                <a:cs typeface="Times New Roman" pitchFamily="18" charset="0"/>
              </a:rPr>
              <a:t>4. Use limited to conservative cavities</a:t>
            </a:r>
          </a:p>
          <a:p>
            <a:pPr>
              <a:lnSpc>
                <a:spcPct val="150000"/>
              </a:lnSpc>
              <a:buNone/>
            </a:pPr>
            <a:r>
              <a:rPr lang="en-US" sz="2400" dirty="0" smtClean="0">
                <a:latin typeface="Times New Roman" pitchFamily="18" charset="0"/>
                <a:cs typeface="Times New Roman" pitchFamily="18" charset="0"/>
              </a:rPr>
              <a:t>5. High thermal conductivity </a:t>
            </a:r>
          </a:p>
          <a:p>
            <a:pPr>
              <a:lnSpc>
                <a:spcPct val="150000"/>
              </a:lnSpc>
              <a:buNone/>
            </a:pPr>
            <a:r>
              <a:rPr lang="en-US" sz="2400" dirty="0" smtClean="0">
                <a:latin typeface="Times New Roman" pitchFamily="18" charset="0"/>
                <a:cs typeface="Times New Roman" pitchFamily="18" charset="0"/>
              </a:rPr>
              <a:t>6. Technique sensitive</a:t>
            </a:r>
          </a:p>
          <a:p>
            <a:pPr>
              <a:lnSpc>
                <a:spcPct val="150000"/>
              </a:lnSpc>
              <a:buNone/>
            </a:pPr>
            <a:r>
              <a:rPr lang="en-US" sz="2400" dirty="0" smtClean="0">
                <a:latin typeface="Times New Roman" pitchFamily="18" charset="0"/>
                <a:cs typeface="Times New Roman" pitchFamily="18" charset="0"/>
              </a:rPr>
              <a:t>7. High condensation forces</a:t>
            </a:r>
          </a:p>
        </p:txBody>
      </p:sp>
      <p:sp>
        <p:nvSpPr>
          <p:cNvPr id="7" name="Title 6"/>
          <p:cNvSpPr>
            <a:spLocks noGrp="1"/>
          </p:cNvSpPr>
          <p:nvPr>
            <p:ph type="title"/>
          </p:nvPr>
        </p:nvSpPr>
        <p:spPr/>
        <p:txBody>
          <a:bodyPr>
            <a:normAutofit fontScale="90000"/>
          </a:bodyPr>
          <a:lstStyle/>
          <a:p>
            <a:r>
              <a:rPr lang="en-US" dirty="0" smtClean="0">
                <a:solidFill>
                  <a:srgbClr val="FFC000"/>
                </a:solidFill>
                <a:latin typeface="Times New Roman" pitchFamily="18" charset="0"/>
                <a:cs typeface="Times New Roman" pitchFamily="18" charset="0"/>
              </a:rPr>
              <a:t>Disadvantages</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sp>
        <p:nvSpPr>
          <p:cNvPr id="6" name="Slide Number Placeholder 4"/>
          <p:cNvSpPr txBox="1">
            <a:spLocks/>
          </p:cNvSpPr>
          <p:nvPr/>
        </p:nvSpPr>
        <p:spPr>
          <a:xfrm>
            <a:off x="8382000" y="6324600"/>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9050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Modes of condensation</a:t>
            </a:r>
          </a:p>
          <a:p>
            <a:pPr>
              <a:lnSpc>
                <a:spcPct val="150000"/>
              </a:lnSpc>
              <a:buNone/>
            </a:pPr>
            <a:r>
              <a:rPr lang="en-US" sz="2400" dirty="0" smtClean="0">
                <a:solidFill>
                  <a:srgbClr val="FFC000"/>
                </a:solidFill>
                <a:latin typeface="Times New Roman" pitchFamily="18" charset="0"/>
                <a:cs typeface="Times New Roman" pitchFamily="18" charset="0"/>
              </a:rPr>
              <a:t>l. Hand instrument condensation:</a:t>
            </a:r>
          </a:p>
          <a:p>
            <a:pPr>
              <a:lnSpc>
                <a:spcPct val="150000"/>
              </a:lnSpc>
              <a:buFont typeface="Wingdings" pitchFamily="2" charset="2"/>
              <a:buChar char="Ø"/>
            </a:pPr>
            <a:r>
              <a:rPr lang="en-US" sz="2400" dirty="0" smtClean="0">
                <a:latin typeface="Times New Roman" pitchFamily="18" charset="0"/>
                <a:cs typeface="Times New Roman" pitchFamily="18" charset="0"/>
              </a:rPr>
              <a:t> The condensation energy produced by this method is not always sufficient to fulfill the objectives of condensation. </a:t>
            </a:r>
          </a:p>
          <a:p>
            <a:pPr>
              <a:lnSpc>
                <a:spcPct val="150000"/>
              </a:lnSpc>
              <a:buFont typeface="Wingdings" pitchFamily="2" charset="2"/>
              <a:buChar char="Ø"/>
            </a:pPr>
            <a:r>
              <a:rPr lang="en-US" sz="2400" dirty="0" smtClean="0">
                <a:latin typeface="Times New Roman" pitchFamily="18" charset="0"/>
                <a:cs typeface="Times New Roman" pitchFamily="18" charset="0"/>
              </a:rPr>
              <a:t>It can be used only as a first step in a two-step condensation</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0574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2. Pneumatic condensation </a:t>
            </a:r>
          </a:p>
          <a:p>
            <a:pPr>
              <a:lnSpc>
                <a:spcPct val="150000"/>
              </a:lnSpc>
              <a:buFont typeface="Wingdings" pitchFamily="2" charset="2"/>
              <a:buChar char="Ø"/>
            </a:pPr>
            <a:r>
              <a:rPr lang="en-US" sz="2400" dirty="0" smtClean="0">
                <a:latin typeface="Times New Roman" pitchFamily="18" charset="0"/>
                <a:cs typeface="Times New Roman" pitchFamily="18" charset="0"/>
              </a:rPr>
              <a:t>It involves the use of vibrating condensers</a:t>
            </a:r>
          </a:p>
          <a:p>
            <a:pPr>
              <a:lnSpc>
                <a:spcPct val="150000"/>
              </a:lnSpc>
              <a:buFont typeface="Wingdings" pitchFamily="2" charset="2"/>
              <a:buChar char="Ø"/>
            </a:pPr>
            <a:r>
              <a:rPr lang="en-US" sz="2400" dirty="0" smtClean="0">
                <a:latin typeface="Times New Roman" pitchFamily="18" charset="0"/>
                <a:cs typeface="Times New Roman" pitchFamily="18" charset="0"/>
              </a:rPr>
              <a:t>Controlling the air pressure allows adjustments in the frequency and amplitude of the condensation strokes.</a:t>
            </a:r>
          </a:p>
          <a:p>
            <a:pPr>
              <a:lnSpc>
                <a:spcPct val="150000"/>
              </a:lnSpc>
              <a:buFont typeface="Wingdings" pitchFamily="2" charset="2"/>
              <a:buChar char="Ø"/>
            </a:pPr>
            <a:r>
              <a:rPr lang="en-US" sz="2400" dirty="0" smtClean="0">
                <a:latin typeface="Times New Roman" pitchFamily="18" charset="0"/>
                <a:cs typeface="Times New Roman" pitchFamily="18" charset="0"/>
              </a:rPr>
              <a:t>Although an efficient way, this is not completely controllable</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81</a:t>
            </a:fld>
            <a:endParaRPr lang="en-US" dirty="0"/>
          </a:p>
        </p:txBody>
      </p:sp>
      <p:pic>
        <p:nvPicPr>
          <p:cNvPr id="25602" name="Picture 2"/>
          <p:cNvPicPr>
            <a:picLocks noChangeAspect="1" noChangeArrowheads="1"/>
          </p:cNvPicPr>
          <p:nvPr/>
        </p:nvPicPr>
        <p:blipFill>
          <a:blip r:embed="rId2" cstate="print"/>
          <a:srcRect/>
          <a:stretch>
            <a:fillRect/>
          </a:stretch>
        </p:blipFill>
        <p:spPr bwMode="auto">
          <a:xfrm>
            <a:off x="6054263" y="1219200"/>
            <a:ext cx="2979389"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9050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3. Electronic condensation </a:t>
            </a:r>
          </a:p>
          <a:p>
            <a:pPr>
              <a:lnSpc>
                <a:spcPct val="150000"/>
              </a:lnSpc>
              <a:buFont typeface="Wingdings" pitchFamily="2" charset="2"/>
              <a:buChar char="Ø"/>
            </a:pPr>
            <a:r>
              <a:rPr lang="en-US" sz="2400" dirty="0" smtClean="0">
                <a:latin typeface="Times New Roman" pitchFamily="18" charset="0"/>
                <a:cs typeface="Times New Roman" pitchFamily="18" charset="0"/>
              </a:rPr>
              <a:t>This is the </a:t>
            </a:r>
            <a:r>
              <a:rPr lang="en-US" sz="2400" dirty="0" smtClean="0">
                <a:solidFill>
                  <a:srgbClr val="FFC000"/>
                </a:solidFill>
                <a:latin typeface="Times New Roman" pitchFamily="18" charset="0"/>
                <a:cs typeface="Times New Roman" pitchFamily="18" charset="0"/>
              </a:rPr>
              <a:t>most efficient </a:t>
            </a:r>
            <a:r>
              <a:rPr lang="en-US" sz="2400" dirty="0" smtClean="0">
                <a:latin typeface="Times New Roman" pitchFamily="18" charset="0"/>
                <a:cs typeface="Times New Roman" pitchFamily="18" charset="0"/>
              </a:rPr>
              <a:t>and controlled way of condensing direct gold materials. </a:t>
            </a:r>
          </a:p>
          <a:p>
            <a:pPr>
              <a:lnSpc>
                <a:spcPct val="150000"/>
              </a:lnSpc>
              <a:buFont typeface="Wingdings" pitchFamily="2" charset="2"/>
              <a:buChar char="Ø"/>
            </a:pPr>
            <a:r>
              <a:rPr lang="en-US" sz="2400" dirty="0" smtClean="0">
                <a:latin typeface="Times New Roman" pitchFamily="18" charset="0"/>
                <a:cs typeface="Times New Roman" pitchFamily="18" charset="0"/>
              </a:rPr>
              <a:t>The vibrating condenser heads can have an intensity or amplitude from 2 oz to15 lbs and a frequency of </a:t>
            </a:r>
            <a:r>
              <a:rPr lang="en-US" sz="2400" dirty="0" smtClean="0">
                <a:solidFill>
                  <a:srgbClr val="FFC000"/>
                </a:solidFill>
                <a:latin typeface="Times New Roman" pitchFamily="18" charset="0"/>
                <a:cs typeface="Times New Roman" pitchFamily="18" charset="0"/>
              </a:rPr>
              <a:t>360 to 3600 cycles/min</a:t>
            </a:r>
            <a:r>
              <a:rPr lang="en-US" sz="2400" dirty="0" smtClean="0">
                <a:latin typeface="Times New Roman" pitchFamily="18" charset="0"/>
                <a:cs typeface="Times New Roman" pitchFamily="18" charset="0"/>
              </a:rPr>
              <a:t>. </a:t>
            </a:r>
          </a:p>
          <a:p>
            <a:pPr>
              <a:lnSpc>
                <a:spcPct val="150000"/>
              </a:lnSpc>
              <a:buFont typeface="Wingdings" pitchFamily="2" charset="2"/>
              <a:buChar char="Ø"/>
            </a:pPr>
            <a:r>
              <a:rPr lang="en-US" sz="2400" dirty="0" smtClean="0">
                <a:latin typeface="Times New Roman" pitchFamily="18" charset="0"/>
                <a:cs typeface="Times New Roman" pitchFamily="18" charset="0"/>
              </a:rPr>
              <a:t>The typical apparatus easily permits control of such variables.</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82</a:t>
            </a:fld>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7086600" y="762000"/>
            <a:ext cx="1495243" cy="1898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9050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4. Hand condenser and mallet </a:t>
            </a:r>
          </a:p>
          <a:p>
            <a:pPr>
              <a:lnSpc>
                <a:spcPct val="150000"/>
              </a:lnSpc>
              <a:buFont typeface="Wingdings" pitchFamily="2" charset="2"/>
              <a:buChar char="Ø"/>
            </a:pPr>
            <a:r>
              <a:rPr lang="en-US" sz="2400" dirty="0" smtClean="0">
                <a:latin typeface="Times New Roman" pitchFamily="18" charset="0"/>
                <a:cs typeface="Times New Roman" pitchFamily="18" charset="0"/>
              </a:rPr>
              <a:t>Although this is the oldest way of condensing direct gold materials, it is still being used. </a:t>
            </a:r>
          </a:p>
          <a:p>
            <a:pPr>
              <a:lnSpc>
                <a:spcPct val="150000"/>
              </a:lnSpc>
              <a:buFont typeface="Wingdings" pitchFamily="2" charset="2"/>
              <a:buChar char="Ø"/>
            </a:pPr>
            <a:r>
              <a:rPr lang="en-US" sz="2400" dirty="0" smtClean="0">
                <a:latin typeface="Times New Roman" pitchFamily="18" charset="0"/>
                <a:cs typeface="Times New Roman" pitchFamily="18" charset="0"/>
              </a:rPr>
              <a:t>It requires a trained assistant to apply the condensation energy with the mallet.</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83</a:t>
            </a:fld>
            <a:endParaRPr lang="en-US" dirty="0"/>
          </a:p>
        </p:txBody>
      </p:sp>
      <p:pic>
        <p:nvPicPr>
          <p:cNvPr id="24578" name="Picture 2"/>
          <p:cNvPicPr>
            <a:picLocks noChangeAspect="1" noChangeArrowheads="1"/>
          </p:cNvPicPr>
          <p:nvPr/>
        </p:nvPicPr>
        <p:blipFill>
          <a:blip r:embed="rId2"/>
          <a:srcRect/>
          <a:stretch>
            <a:fillRect/>
          </a:stretch>
        </p:blipFill>
        <p:spPr bwMode="auto">
          <a:xfrm rot="16200000">
            <a:off x="1995488" y="1052513"/>
            <a:ext cx="4667250" cy="606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7526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Gold condensers</a:t>
            </a:r>
          </a:p>
          <a:p>
            <a:pPr>
              <a:lnSpc>
                <a:spcPct val="150000"/>
              </a:lnSpc>
              <a:buNone/>
            </a:pPr>
            <a:r>
              <a:rPr lang="en-US" sz="2400" dirty="0" smtClean="0">
                <a:latin typeface="Times New Roman" pitchFamily="18" charset="0"/>
                <a:cs typeface="Times New Roman" pitchFamily="18" charset="0"/>
              </a:rPr>
              <a:t>Direct gold condensers have one common feature of their faces are serrated with pyramidal shaped configurations. </a:t>
            </a:r>
          </a:p>
          <a:p>
            <a:pPr>
              <a:lnSpc>
                <a:spcPct val="150000"/>
              </a:lnSpc>
              <a:buNone/>
            </a:pPr>
            <a:r>
              <a:rPr lang="en-US" sz="2400" dirty="0" smtClean="0">
                <a:latin typeface="Times New Roman" pitchFamily="18" charset="0"/>
                <a:cs typeface="Times New Roman" pitchFamily="18" charset="0"/>
              </a:rPr>
              <a:t>1. Increase the surface area of the condenser face</a:t>
            </a:r>
          </a:p>
          <a:p>
            <a:pPr>
              <a:lnSpc>
                <a:spcPct val="150000"/>
              </a:lnSpc>
              <a:buNone/>
            </a:pPr>
            <a:r>
              <a:rPr lang="en-US" sz="2400" dirty="0" smtClean="0">
                <a:latin typeface="Times New Roman" pitchFamily="18" charset="0"/>
                <a:cs typeface="Times New Roman" pitchFamily="18" charset="0"/>
              </a:rPr>
              <a:t>2. Act as swaggers help in fulfilling the objectives of condensation.</a:t>
            </a:r>
          </a:p>
          <a:p>
            <a:pPr>
              <a:lnSpc>
                <a:spcPct val="150000"/>
              </a:lnSpc>
              <a:buNone/>
            </a:pPr>
            <a:r>
              <a:rPr lang="en-US" sz="2400" dirty="0" smtClean="0">
                <a:latin typeface="Times New Roman" pitchFamily="18" charset="0"/>
                <a:cs typeface="Times New Roman" pitchFamily="18" charset="0"/>
              </a:rPr>
              <a:t>3. Establish some triangular indentations in the condensed piece of gold, so that the succeeding increment of gold may be interlocked and immobilized in these indentations</a:t>
            </a: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752600"/>
            <a:ext cx="8915400" cy="4648200"/>
          </a:xfrm>
        </p:spPr>
        <p:txBody>
          <a:bodyPr>
            <a:noAutofit/>
          </a:bodyPr>
          <a:lstStyle/>
          <a:p>
            <a:pPr>
              <a:lnSpc>
                <a:spcPct val="150000"/>
              </a:lnSpc>
              <a:buNone/>
            </a:pPr>
            <a:r>
              <a:rPr lang="en-US" sz="2400" dirty="0" smtClean="0">
                <a:latin typeface="Times New Roman" pitchFamily="18" charset="0"/>
                <a:cs typeface="Times New Roman" pitchFamily="18" charset="0"/>
              </a:rPr>
              <a:t>Condensers for direct gold restorations are provided in different shapes:</a:t>
            </a:r>
          </a:p>
          <a:p>
            <a:pPr>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Round condensers </a:t>
            </a:r>
            <a:r>
              <a:rPr lang="en-US" sz="2400" dirty="0" smtClean="0">
                <a:latin typeface="Times New Roman" pitchFamily="18" charset="0"/>
                <a:cs typeface="Times New Roman" pitchFamily="18" charset="0"/>
              </a:rPr>
              <a:t>(the bayonet condenser ) - are used mainly to start the direct gold restorations and to establish "ties" in the inner parts of restorations.</a:t>
            </a:r>
          </a:p>
          <a:p>
            <a:pPr>
              <a:lnSpc>
                <a:spcPct val="150000"/>
              </a:lnSpc>
              <a:buFont typeface="Wingdings" pitchFamily="2" charset="2"/>
              <a:buChar char="Ø"/>
            </a:pPr>
            <a:r>
              <a:rPr lang="en-US" sz="2400" dirty="0" smtClean="0">
                <a:latin typeface="Times New Roman" pitchFamily="18" charset="0"/>
                <a:cs typeface="Times New Roman" pitchFamily="18" charset="0"/>
              </a:rPr>
              <a:t> </a:t>
            </a:r>
            <a:r>
              <a:rPr lang="en-US" sz="2400" dirty="0" smtClean="0">
                <a:solidFill>
                  <a:srgbClr val="FFC000"/>
                </a:solidFill>
                <a:latin typeface="Times New Roman" pitchFamily="18" charset="0"/>
                <a:cs typeface="Times New Roman" pitchFamily="18" charset="0"/>
              </a:rPr>
              <a:t>Parallelogram and hatchet condensers  </a:t>
            </a:r>
            <a:r>
              <a:rPr lang="en-US" sz="2400" dirty="0" smtClean="0">
                <a:latin typeface="Times New Roman" pitchFamily="18" charset="0"/>
                <a:cs typeface="Times New Roman" pitchFamily="18" charset="0"/>
              </a:rPr>
              <a:t>are used for preliminary condensation and to create the bulk of the restorations.</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85</a:t>
            </a:fld>
            <a:endParaRPr lang="en-US" dirty="0"/>
          </a:p>
        </p:txBody>
      </p:sp>
      <p:pic>
        <p:nvPicPr>
          <p:cNvPr id="23556" name="Picture 4"/>
          <p:cNvPicPr>
            <a:picLocks noChangeAspect="1" noChangeArrowheads="1"/>
          </p:cNvPicPr>
          <p:nvPr/>
        </p:nvPicPr>
        <p:blipFill>
          <a:blip r:embed="rId2"/>
          <a:srcRect/>
          <a:stretch>
            <a:fillRect/>
          </a:stretch>
        </p:blipFill>
        <p:spPr bwMode="auto">
          <a:xfrm>
            <a:off x="2743200" y="2514600"/>
            <a:ext cx="48768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linds(horizontal)">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915400" cy="4648200"/>
          </a:xfrm>
        </p:spPr>
        <p:txBody>
          <a:bodyPr>
            <a:noAutofit/>
          </a:bodyPr>
          <a:lstStyle/>
          <a:p>
            <a:pPr>
              <a:buNone/>
            </a:pPr>
            <a:r>
              <a:rPr lang="en-US" sz="2400" b="1" dirty="0" smtClean="0">
                <a:solidFill>
                  <a:srgbClr val="FFC000"/>
                </a:solidFill>
                <a:latin typeface="Times New Roman" pitchFamily="18" charset="0"/>
                <a:cs typeface="Times New Roman" pitchFamily="18" charset="0"/>
              </a:rPr>
              <a:t>Compaction technique</a:t>
            </a:r>
            <a:endParaRPr lang="en-US" sz="2400" dirty="0" smtClean="0">
              <a:solidFill>
                <a:srgbClr val="FFC000"/>
              </a:solidFill>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In compaction of the gold, most important factors are</a:t>
            </a:r>
          </a:p>
          <a:p>
            <a:pPr marL="419100" indent="608013">
              <a:buFont typeface="Arial" pitchFamily="34" charset="0"/>
              <a:buChar char="•"/>
              <a:tabLst>
                <a:tab pos="914400" algn="l"/>
              </a:tabLst>
            </a:pPr>
            <a:r>
              <a:rPr lang="en-US" sz="2400" dirty="0" smtClean="0">
                <a:latin typeface="Times New Roman" pitchFamily="18" charset="0"/>
                <a:cs typeface="Times New Roman" pitchFamily="18" charset="0"/>
              </a:rPr>
              <a:t>Direction  of force</a:t>
            </a:r>
          </a:p>
          <a:p>
            <a:pPr marL="419100" indent="608013">
              <a:buFont typeface="Arial" pitchFamily="34" charset="0"/>
              <a:buChar char="•"/>
              <a:tabLst>
                <a:tab pos="914400" algn="l"/>
              </a:tabLst>
            </a:pPr>
            <a:r>
              <a:rPr lang="en-US" sz="2400" dirty="0" smtClean="0">
                <a:latin typeface="Times New Roman" pitchFamily="18" charset="0"/>
                <a:cs typeface="Times New Roman" pitchFamily="18" charset="0"/>
              </a:rPr>
              <a:t>Amount of force </a:t>
            </a:r>
          </a:p>
          <a:p>
            <a:pPr marL="419100" indent="608013">
              <a:buFont typeface="Arial" pitchFamily="34" charset="0"/>
              <a:buChar char="•"/>
              <a:tabLst>
                <a:tab pos="914400" algn="l"/>
              </a:tabLst>
            </a:pPr>
            <a:r>
              <a:rPr lang="en-US" sz="2400" dirty="0" smtClean="0">
                <a:latin typeface="Times New Roman" pitchFamily="18" charset="0"/>
                <a:cs typeface="Times New Roman" pitchFamily="18" charset="0"/>
              </a:rPr>
              <a:t>Pattern of application of the compacting force.</a:t>
            </a:r>
          </a:p>
          <a:p>
            <a:pPr>
              <a:buNone/>
            </a:pPr>
            <a:r>
              <a:rPr lang="en-US" sz="2400" dirty="0" smtClean="0">
                <a:solidFill>
                  <a:srgbClr val="FFC000"/>
                </a:solidFill>
                <a:latin typeface="Times New Roman" pitchFamily="18" charset="0"/>
                <a:cs typeface="Times New Roman" pitchFamily="18" charset="0"/>
              </a:rPr>
              <a:t>Direction: </a:t>
            </a:r>
          </a:p>
          <a:p>
            <a:pPr lvl="0">
              <a:lnSpc>
                <a:spcPct val="150000"/>
              </a:lnSpc>
              <a:buFont typeface="Wingdings" pitchFamily="2" charset="2"/>
              <a:buChar char="Ø"/>
            </a:pPr>
            <a:r>
              <a:rPr lang="en-US" sz="2400" dirty="0" smtClean="0">
                <a:latin typeface="Times New Roman" pitchFamily="18" charset="0"/>
                <a:cs typeface="Times New Roman" pitchFamily="18" charset="0"/>
              </a:rPr>
              <a:t>Compacting force should be such that it takes the advantage of property of gold to flow under pressure.</a:t>
            </a:r>
          </a:p>
          <a:p>
            <a:pPr>
              <a:lnSpc>
                <a:spcPct val="150000"/>
              </a:lnSpc>
              <a:buFont typeface="Wingdings" pitchFamily="2" charset="2"/>
              <a:buChar char="Ø"/>
            </a:pPr>
            <a:r>
              <a:rPr lang="en-US" sz="2400" dirty="0" smtClean="0">
                <a:latin typeface="Times New Roman" pitchFamily="18" charset="0"/>
                <a:cs typeface="Times New Roman" pitchFamily="18" charset="0"/>
              </a:rPr>
              <a:t>Black advocated an angle of 45º to cavity walls at periphery  such that line of force </a:t>
            </a:r>
            <a:r>
              <a:rPr lang="en-US" sz="2400" dirty="0" smtClean="0">
                <a:solidFill>
                  <a:schemeClr val="accent2"/>
                </a:solidFill>
                <a:latin typeface="Times New Roman" pitchFamily="18" charset="0"/>
                <a:cs typeface="Times New Roman" pitchFamily="18" charset="0"/>
              </a:rPr>
              <a:t>bisect the line angles </a:t>
            </a:r>
            <a:r>
              <a:rPr lang="en-US" sz="2400" dirty="0" smtClean="0">
                <a:latin typeface="Times New Roman" pitchFamily="18" charset="0"/>
                <a:cs typeface="Times New Roman" pitchFamily="18" charset="0"/>
              </a:rPr>
              <a:t>and </a:t>
            </a:r>
            <a:r>
              <a:rPr lang="en-US" sz="2400" dirty="0" smtClean="0">
                <a:solidFill>
                  <a:schemeClr val="accent2"/>
                </a:solidFill>
                <a:latin typeface="Times New Roman" pitchFamily="18" charset="0"/>
                <a:cs typeface="Times New Roman" pitchFamily="18" charset="0"/>
              </a:rPr>
              <a:t>trisect the point </a:t>
            </a:r>
            <a:r>
              <a:rPr lang="en-US" sz="2400" dirty="0" smtClean="0">
                <a:latin typeface="Times New Roman" pitchFamily="18" charset="0"/>
                <a:cs typeface="Times New Roman" pitchFamily="18" charset="0"/>
              </a:rPr>
              <a:t>angles.</a:t>
            </a: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915400" cy="4648200"/>
          </a:xfrm>
        </p:spPr>
        <p:txBody>
          <a:bodyPr>
            <a:noAutofit/>
          </a:bodyPr>
          <a:lstStyle/>
          <a:p>
            <a:pPr>
              <a:lnSpc>
                <a:spcPct val="150000"/>
              </a:lnSpc>
              <a:buNone/>
            </a:pPr>
            <a:r>
              <a:rPr lang="en-US" sz="2400" dirty="0" smtClean="0">
                <a:solidFill>
                  <a:srgbClr val="FFC000"/>
                </a:solidFill>
                <a:latin typeface="Times New Roman" pitchFamily="18" charset="0"/>
                <a:cs typeface="Times New Roman" pitchFamily="18" charset="0"/>
              </a:rPr>
              <a:t>Amount of force: </a:t>
            </a:r>
          </a:p>
          <a:p>
            <a:pPr>
              <a:lnSpc>
                <a:spcPct val="150000"/>
              </a:lnSpc>
              <a:buFont typeface="Wingdings" pitchFamily="2" charset="2"/>
              <a:buChar char="Ø"/>
            </a:pPr>
            <a:r>
              <a:rPr lang="en-US" sz="2400" dirty="0" smtClean="0">
                <a:solidFill>
                  <a:srgbClr val="FFC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The average force required to condense gold with condenser point of 1mm diameter is15 pounds.</a:t>
            </a:r>
          </a:p>
          <a:p>
            <a:pPr lvl="0">
              <a:lnSpc>
                <a:spcPct val="150000"/>
              </a:lnSpc>
              <a:buNone/>
            </a:pPr>
            <a:r>
              <a:rPr lang="en-US" sz="2400" dirty="0" smtClean="0">
                <a:latin typeface="Times New Roman" pitchFamily="18" charset="0"/>
                <a:cs typeface="Times New Roman" pitchFamily="18" charset="0"/>
              </a:rPr>
              <a:t>Different types of condenser nibs are available like</a:t>
            </a:r>
          </a:p>
          <a:p>
            <a:pPr marL="798513" lvl="0" indent="284163">
              <a:lnSpc>
                <a:spcPct val="150000"/>
              </a:lnSpc>
              <a:buFont typeface="Arial" pitchFamily="34" charset="0"/>
              <a:buChar char="•"/>
            </a:pPr>
            <a:r>
              <a:rPr lang="en-US" sz="2400" dirty="0" smtClean="0">
                <a:latin typeface="Times New Roman" pitchFamily="18" charset="0"/>
                <a:cs typeface="Times New Roman" pitchFamily="18" charset="0"/>
              </a:rPr>
              <a:t>Round (0.4 to 0.55 mm in diameter) </a:t>
            </a:r>
          </a:p>
          <a:p>
            <a:pPr marL="798513" indent="284163">
              <a:lnSpc>
                <a:spcPct val="150000"/>
              </a:lnSpc>
              <a:buFont typeface="Arial" pitchFamily="34" charset="0"/>
              <a:buChar char="•"/>
            </a:pPr>
            <a:r>
              <a:rPr lang="en-US" sz="2400" dirty="0" smtClean="0">
                <a:latin typeface="Times New Roman" pitchFamily="18" charset="0"/>
                <a:cs typeface="Times New Roman" pitchFamily="18" charset="0"/>
              </a:rPr>
              <a:t>Parallelogram shaped (0.5 x 1 mm).</a:t>
            </a:r>
          </a:p>
          <a:p>
            <a:pPr marL="798513" lvl="0" indent="284163">
              <a:lnSpc>
                <a:spcPct val="150000"/>
              </a:lnSpc>
              <a:buFont typeface="Arial" pitchFamily="34" charset="0"/>
              <a:buChar char="•"/>
            </a:pPr>
            <a:r>
              <a:rPr lang="en-US" sz="2400" dirty="0" smtClean="0">
                <a:latin typeface="Times New Roman" pitchFamily="18" charset="0"/>
                <a:cs typeface="Times New Roman" pitchFamily="18" charset="0"/>
              </a:rPr>
              <a:t>Rectangular(l x 1.3 mm) </a:t>
            </a:r>
          </a:p>
          <a:p>
            <a:pPr lvl="0">
              <a:lnSpc>
                <a:spcPct val="150000"/>
              </a:lnSpc>
              <a:buFont typeface="Wingdings" pitchFamily="2" charset="2"/>
              <a:buChar char="Ø"/>
            </a:pPr>
            <a:r>
              <a:rPr lang="en-US" sz="2400" dirty="0" smtClean="0">
                <a:latin typeface="Times New Roman" pitchFamily="18" charset="0"/>
                <a:cs typeface="Times New Roman" pitchFamily="18" charset="0"/>
              </a:rPr>
              <a:t>Shank of the condenser can be straight, curved, </a:t>
            </a:r>
            <a:r>
              <a:rPr lang="en-US" sz="2400" dirty="0" err="1" smtClean="0">
                <a:latin typeface="Times New Roman" pitchFamily="18" charset="0"/>
                <a:cs typeface="Times New Roman" pitchFamily="18" charset="0"/>
              </a:rPr>
              <a:t>monoangled</a:t>
            </a:r>
            <a:r>
              <a:rPr lang="en-US" sz="2400" dirty="0" smtClean="0">
                <a:latin typeface="Times New Roman" pitchFamily="18" charset="0"/>
                <a:cs typeface="Times New Roman" pitchFamily="18" charset="0"/>
              </a:rPr>
              <a:t>.</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10600" cy="4648200"/>
          </a:xfrm>
        </p:spPr>
        <p:txBody>
          <a:bodyPr>
            <a:noAutofit/>
          </a:bodyPr>
          <a:lstStyle/>
          <a:p>
            <a:pPr lvl="0" algn="just">
              <a:lnSpc>
                <a:spcPct val="150000"/>
              </a:lnSpc>
              <a:buFont typeface="Wingdings" pitchFamily="2" charset="2"/>
              <a:buChar char="Ø"/>
            </a:pPr>
            <a:r>
              <a:rPr lang="en-US" sz="2400" dirty="0" smtClean="0">
                <a:latin typeface="Times New Roman" pitchFamily="18" charset="0"/>
                <a:cs typeface="Times New Roman" pitchFamily="18" charset="0"/>
              </a:rPr>
              <a:t>Under the constant </a:t>
            </a:r>
            <a:r>
              <a:rPr lang="en-US" sz="2400" dirty="0" err="1" smtClean="0">
                <a:latin typeface="Times New Roman" pitchFamily="18" charset="0"/>
                <a:cs typeface="Times New Roman" pitchFamily="18" charset="0"/>
              </a:rPr>
              <a:t>malleting</a:t>
            </a:r>
            <a:r>
              <a:rPr lang="en-US" sz="2400" dirty="0" smtClean="0">
                <a:latin typeface="Times New Roman" pitchFamily="18" charset="0"/>
                <a:cs typeface="Times New Roman" pitchFamily="18" charset="0"/>
              </a:rPr>
              <a:t> force if the nib area is small, greater pressure is applied per square cm, because area of a circle is directly proportional to the square of the diameter</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If the diameter of the nib is doubled, the compaction force per square cm is decreased by four times.</a:t>
            </a: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10600" cy="4648200"/>
          </a:xfrm>
        </p:spPr>
        <p:txBody>
          <a:bodyPr>
            <a:noAutofit/>
          </a:bodyPr>
          <a:lstStyle/>
          <a:p>
            <a:pPr algn="just">
              <a:lnSpc>
                <a:spcPct val="150000"/>
              </a:lnSpc>
              <a:buNone/>
            </a:pPr>
            <a:r>
              <a:rPr lang="en-US" sz="2400" dirty="0" smtClean="0">
                <a:solidFill>
                  <a:srgbClr val="FFC000"/>
                </a:solidFill>
                <a:latin typeface="Times New Roman" pitchFamily="18" charset="0"/>
                <a:cs typeface="Times New Roman" pitchFamily="18" charset="0"/>
              </a:rPr>
              <a:t>Pattern of using force: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It is important to step the condenser in a controlled pattern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It has been seen that overlapping, one-half the diameter of the working end produces the finest restoration.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This results in uniform compaction and a dense mass, optimal flow of metal, and sealing of preparation walls.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A gold piece is placed in the initiating point which is generally in the corner of the preparation </a:t>
            </a: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89</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76400"/>
            <a:ext cx="8382000" cy="4144963"/>
          </a:xfrm>
        </p:spPr>
        <p:txBody>
          <a:bodyPr>
            <a:noAutofit/>
          </a:bodyPr>
          <a:lstStyle/>
          <a:p>
            <a:pPr algn="just">
              <a:lnSpc>
                <a:spcPct val="150000"/>
              </a:lnSpc>
              <a:buNone/>
            </a:pPr>
            <a:r>
              <a:rPr lang="en-US" sz="2400" b="1" dirty="0" smtClean="0">
                <a:solidFill>
                  <a:srgbClr val="FFC000"/>
                </a:solidFill>
                <a:latin typeface="Times New Roman" pitchFamily="18" charset="0"/>
                <a:cs typeface="Times New Roman" pitchFamily="18" charset="0"/>
              </a:rPr>
              <a:t>1.Incipient carious lesions:</a:t>
            </a:r>
            <a:endParaRPr lang="en-US" sz="2400" dirty="0" smtClean="0">
              <a:solidFill>
                <a:srgbClr val="FFC000"/>
              </a:solidFill>
              <a:latin typeface="Times New Roman" pitchFamily="18" charset="0"/>
              <a:cs typeface="Times New Roman" pitchFamily="18" charset="0"/>
            </a:endParaRPr>
          </a:p>
          <a:p>
            <a:pPr marL="746125" indent="-282575" algn="just">
              <a:lnSpc>
                <a:spcPct val="150000"/>
              </a:lnSpc>
              <a:buFont typeface="Wingdings" pitchFamily="2" charset="2"/>
              <a:buChar char="Ø"/>
            </a:pPr>
            <a:r>
              <a:rPr lang="en-US" sz="2400" dirty="0" smtClean="0">
                <a:latin typeface="Times New Roman" pitchFamily="18" charset="0"/>
                <a:cs typeface="Times New Roman" pitchFamily="18" charset="0"/>
              </a:rPr>
              <a:t>Class I lesions in premolar teeth </a:t>
            </a:r>
          </a:p>
          <a:p>
            <a:pPr marL="746125" indent="-282575" algn="just">
              <a:lnSpc>
                <a:spcPct val="150000"/>
              </a:lnSpc>
              <a:buFont typeface="Wingdings" pitchFamily="2" charset="2"/>
              <a:buChar char="Ø"/>
            </a:pPr>
            <a:r>
              <a:rPr lang="en-US" sz="2400" dirty="0" smtClean="0">
                <a:latin typeface="Times New Roman" pitchFamily="18" charset="0"/>
                <a:cs typeface="Times New Roman" pitchFamily="18" charset="0"/>
              </a:rPr>
              <a:t> Class II lesions on premolar teeth </a:t>
            </a:r>
          </a:p>
          <a:p>
            <a:pPr marL="746125" indent="-282575" algn="just">
              <a:lnSpc>
                <a:spcPct val="150000"/>
              </a:lnSpc>
              <a:buFont typeface="Wingdings" pitchFamily="2" charset="2"/>
              <a:buChar char="Ø"/>
            </a:pPr>
            <a:r>
              <a:rPr lang="en-US" sz="2400" dirty="0" smtClean="0">
                <a:latin typeface="Times New Roman" pitchFamily="18" charset="0"/>
                <a:cs typeface="Times New Roman" pitchFamily="18" charset="0"/>
              </a:rPr>
              <a:t>Class III lesions in maxillary and mandibular anterior teeth.</a:t>
            </a:r>
          </a:p>
          <a:p>
            <a:pPr marL="746125" indent="-282575" algn="just">
              <a:lnSpc>
                <a:spcPct val="150000"/>
              </a:lnSpc>
              <a:buFont typeface="Wingdings" pitchFamily="2" charset="2"/>
              <a:buChar char="Ø"/>
            </a:pPr>
            <a:r>
              <a:rPr lang="en-US" sz="2400" dirty="0" smtClean="0">
                <a:latin typeface="Times New Roman" pitchFamily="18" charset="0"/>
                <a:cs typeface="Times New Roman" pitchFamily="18" charset="0"/>
              </a:rPr>
              <a:t> Class V gingival lesions: </a:t>
            </a:r>
          </a:p>
          <a:p>
            <a:pPr algn="just">
              <a:lnSpc>
                <a:spcPct val="150000"/>
              </a:lnSpc>
              <a:buNone/>
            </a:pPr>
            <a:r>
              <a:rPr lang="en-US" sz="2400" dirty="0" smtClean="0">
                <a:latin typeface="Times New Roman" pitchFamily="18" charset="0"/>
                <a:cs typeface="Times New Roman" pitchFamily="18" charset="0"/>
              </a:rPr>
              <a:t>      Indicated for small lesions on the facial surfaces of premolars and canines and occasionally on the mandibular incisors.</a:t>
            </a:r>
          </a:p>
        </p:txBody>
      </p:sp>
      <p:sp>
        <p:nvSpPr>
          <p:cNvPr id="7" name="Title 6"/>
          <p:cNvSpPr>
            <a:spLocks noGrp="1"/>
          </p:cNvSpPr>
          <p:nvPr>
            <p:ph type="title"/>
          </p:nvPr>
        </p:nvSpPr>
        <p:spPr>
          <a:xfrm>
            <a:off x="381000" y="533400"/>
            <a:ext cx="7467600" cy="1143000"/>
          </a:xfrm>
        </p:spPr>
        <p:txBody>
          <a:bodyPr>
            <a:normAutofit fontScale="90000"/>
          </a:bodyPr>
          <a:lstStyle/>
          <a:p>
            <a:r>
              <a:rPr lang="en-US" dirty="0" smtClean="0">
                <a:solidFill>
                  <a:srgbClr val="FFC000"/>
                </a:solidFill>
                <a:latin typeface="Times New Roman" pitchFamily="18" charset="0"/>
                <a:cs typeface="Times New Roman" pitchFamily="18" charset="0"/>
              </a:rPr>
              <a:t>Indications</a:t>
            </a:r>
            <a:br>
              <a:rPr lang="en-US" dirty="0" smtClean="0">
                <a:solidFill>
                  <a:srgbClr val="FFC000"/>
                </a:solidFill>
                <a:latin typeface="Times New Roman" pitchFamily="18" charset="0"/>
                <a:cs typeface="Times New Roman" pitchFamily="18" charset="0"/>
              </a:rPr>
            </a:br>
            <a:endParaRPr lang="en-US" dirty="0">
              <a:solidFill>
                <a:srgbClr val="FFC000"/>
              </a:solidFill>
              <a:latin typeface="Times New Roman" pitchFamily="18" charset="0"/>
              <a:cs typeface="Times New Roman" pitchFamily="18" charset="0"/>
            </a:endParaRPr>
          </a:p>
        </p:txBody>
      </p:sp>
      <p:pic>
        <p:nvPicPr>
          <p:cNvPr id="6" name="Picture 5" descr="ii.jpg"/>
          <p:cNvPicPr>
            <a:picLocks noChangeAspect="1"/>
          </p:cNvPicPr>
          <p:nvPr/>
        </p:nvPicPr>
        <p:blipFill>
          <a:blip r:embed="rId2"/>
          <a:stretch>
            <a:fillRect/>
          </a:stretch>
        </p:blipFill>
        <p:spPr>
          <a:xfrm>
            <a:off x="4876800" y="1828800"/>
            <a:ext cx="2635488" cy="1752600"/>
          </a:xfrm>
          <a:prstGeom prst="rect">
            <a:avLst/>
          </a:prstGeom>
        </p:spPr>
      </p:pic>
      <p:pic>
        <p:nvPicPr>
          <p:cNvPr id="8" name="Picture 7" descr="knezevic_a_fig_1_07-1_01.jpg"/>
          <p:cNvPicPr>
            <a:picLocks noChangeAspect="1"/>
          </p:cNvPicPr>
          <p:nvPr/>
        </p:nvPicPr>
        <p:blipFill>
          <a:blip r:embed="rId3"/>
          <a:stretch>
            <a:fillRect/>
          </a:stretch>
        </p:blipFill>
        <p:spPr>
          <a:xfrm>
            <a:off x="1752600" y="1828800"/>
            <a:ext cx="2696058" cy="1804988"/>
          </a:xfrm>
          <a:prstGeom prst="rect">
            <a:avLst/>
          </a:prstGeom>
        </p:spPr>
      </p:pic>
      <p:pic>
        <p:nvPicPr>
          <p:cNvPr id="11" name="Picture 10" descr="0504_Terry_01.jpg"/>
          <p:cNvPicPr>
            <a:picLocks noChangeAspect="1"/>
          </p:cNvPicPr>
          <p:nvPr/>
        </p:nvPicPr>
        <p:blipFill>
          <a:blip r:embed="rId4"/>
          <a:stretch>
            <a:fillRect/>
          </a:stretch>
        </p:blipFill>
        <p:spPr>
          <a:xfrm>
            <a:off x="4833000" y="4038600"/>
            <a:ext cx="2558400" cy="1624584"/>
          </a:xfrm>
          <a:prstGeom prst="rect">
            <a:avLst/>
          </a:prstGeom>
        </p:spPr>
      </p:pic>
      <p:pic>
        <p:nvPicPr>
          <p:cNvPr id="12" name="Picture 11" descr="images (2).jpg"/>
          <p:cNvPicPr>
            <a:picLocks noChangeAspect="1"/>
          </p:cNvPicPr>
          <p:nvPr/>
        </p:nvPicPr>
        <p:blipFill>
          <a:blip r:embed="rId5"/>
          <a:stretch>
            <a:fillRect/>
          </a:stretch>
        </p:blipFill>
        <p:spPr>
          <a:xfrm>
            <a:off x="1828800" y="3962400"/>
            <a:ext cx="2498387" cy="1752600"/>
          </a:xfrm>
          <a:prstGeom prst="rect">
            <a:avLst/>
          </a:prstGeom>
        </p:spPr>
      </p:pic>
      <p:sp>
        <p:nvSpPr>
          <p:cNvPr id="9" name="Slide Number Placeholder 4"/>
          <p:cNvSpPr txBox="1">
            <a:spLocks/>
          </p:cNvSpPr>
          <p:nvPr/>
        </p:nvSpPr>
        <p:spPr>
          <a:xfrm>
            <a:off x="8305800" y="6574464"/>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32B644A-7D7A-4224-8B7F-8BA38611A949}" type="slidenum">
              <a:rPr kumimoji="0" lang="en-US" sz="1800" b="0" i="0" u="none" strike="noStrike" kern="1200" cap="none" spc="0" normalizeH="0" baseline="0" noProof="0" smtClean="0">
                <a:ln>
                  <a:noFill/>
                </a:ln>
                <a:solidFill>
                  <a:srgbClr val="FFFF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10600" cy="4648200"/>
          </a:xfrm>
        </p:spPr>
        <p:txBody>
          <a:bodyPr>
            <a:noAutofit/>
          </a:bodyPr>
          <a:lstStyle/>
          <a:p>
            <a:pPr lvl="0" algn="just">
              <a:lnSpc>
                <a:spcPct val="150000"/>
              </a:lnSpc>
              <a:buFont typeface="Wingdings" pitchFamily="2" charset="2"/>
              <a:buChar char="Ø"/>
            </a:pPr>
            <a:r>
              <a:rPr lang="en-US" sz="2400" dirty="0" err="1" smtClean="0">
                <a:latin typeface="Times New Roman" pitchFamily="18" charset="0"/>
                <a:cs typeface="Times New Roman" pitchFamily="18" charset="0"/>
              </a:rPr>
              <a:t>Malleting</a:t>
            </a:r>
            <a:r>
              <a:rPr lang="en-US" sz="2400" dirty="0" smtClean="0">
                <a:latin typeface="Times New Roman" pitchFamily="18" charset="0"/>
                <a:cs typeface="Times New Roman" pitchFamily="18" charset="0"/>
              </a:rPr>
              <a:t> is started using the condenser in the center of the mass.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Force of condensation should be 45° to preparation walls.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To the already condensed gold, force of condensation should be 90 degrees, this prevents the displacement of already condensed </a:t>
            </a:r>
            <a:r>
              <a:rPr lang="en-US" sz="2400" dirty="0" err="1" smtClean="0">
                <a:latin typeface="Times New Roman" pitchFamily="18" charset="0"/>
                <a:cs typeface="Times New Roman" pitchFamily="18" charset="0"/>
              </a:rPr>
              <a:t>goldpieces</a:t>
            </a:r>
            <a:r>
              <a:rPr lang="en-US" sz="2400" dirty="0" smtClean="0">
                <a:latin typeface="Times New Roman" pitchFamily="18" charset="0"/>
                <a:cs typeface="Times New Roman" pitchFamily="18" charset="0"/>
              </a:rPr>
              <a:t>.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Condensation is done with rocking motion of the instrument from the plane, perpendicular to the plane of the wall </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90</a:t>
            </a:fld>
            <a:endParaRPr lang="en-US" dirty="0"/>
          </a:p>
        </p:txBody>
      </p:sp>
      <p:pic>
        <p:nvPicPr>
          <p:cNvPr id="9218" name="Picture 2"/>
          <p:cNvPicPr>
            <a:picLocks noChangeAspect="1" noChangeArrowheads="1"/>
          </p:cNvPicPr>
          <p:nvPr/>
        </p:nvPicPr>
        <p:blipFill>
          <a:blip r:embed="rId2"/>
          <a:srcRect/>
          <a:stretch>
            <a:fillRect/>
          </a:stretch>
        </p:blipFill>
        <p:spPr bwMode="auto">
          <a:xfrm>
            <a:off x="1676400" y="2590800"/>
            <a:ext cx="5867400" cy="235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10600" cy="4648200"/>
          </a:xfrm>
        </p:spPr>
        <p:txBody>
          <a:bodyPr>
            <a:noAutofit/>
          </a:bodyPr>
          <a:lstStyle/>
          <a:p>
            <a:pPr algn="just">
              <a:lnSpc>
                <a:spcPct val="150000"/>
              </a:lnSpc>
              <a:buFont typeface="Wingdings" pitchFamily="2" charset="2"/>
              <a:buChar char="Ø"/>
            </a:pPr>
            <a:r>
              <a:rPr lang="en-US" sz="2400" dirty="0" smtClean="0">
                <a:latin typeface="Times New Roman" pitchFamily="18" charset="0"/>
                <a:cs typeface="Times New Roman" pitchFamily="18" charset="0"/>
              </a:rPr>
              <a:t>During condensation, as the condenser is moved towards periphery, each succeeding step of the condenser should overlap the half of the previous step. This is called as </a:t>
            </a:r>
            <a:r>
              <a:rPr lang="en-US" sz="2400" dirty="0" smtClean="0">
                <a:solidFill>
                  <a:srgbClr val="FFC000"/>
                </a:solidFill>
                <a:latin typeface="Times New Roman" pitchFamily="18" charset="0"/>
                <a:cs typeface="Times New Roman" pitchFamily="18" charset="0"/>
              </a:rPr>
              <a:t>"stepping“.</a:t>
            </a:r>
          </a:p>
          <a:p>
            <a:pPr algn="just">
              <a:lnSpc>
                <a:spcPct val="150000"/>
              </a:lnSpc>
              <a:buFont typeface="Wingdings" pitchFamily="2" charset="2"/>
              <a:buChar char="Ø"/>
            </a:pPr>
            <a:r>
              <a:rPr lang="en-US" sz="2400" dirty="0" smtClean="0">
                <a:latin typeface="Times New Roman" pitchFamily="18" charset="0"/>
                <a:cs typeface="Times New Roman" pitchFamily="18" charset="0"/>
              </a:rPr>
              <a:t>In spite of careful compaction, some void spaces may occur in the compacted gold and along the preparation walls. This is called </a:t>
            </a:r>
            <a:r>
              <a:rPr lang="en-US" sz="2400" dirty="0" smtClean="0">
                <a:solidFill>
                  <a:srgbClr val="FFC000"/>
                </a:solidFill>
                <a:latin typeface="Times New Roman" pitchFamily="18" charset="0"/>
                <a:cs typeface="Times New Roman" pitchFamily="18" charset="0"/>
              </a:rPr>
              <a:t>bridging</a:t>
            </a:r>
            <a:r>
              <a:rPr lang="en-US" sz="2400" dirty="0" smtClean="0">
                <a:latin typeface="Times New Roman" pitchFamily="18" charset="0"/>
                <a:cs typeface="Times New Roman" pitchFamily="18" charset="0"/>
              </a:rPr>
              <a:t>. </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91</a:t>
            </a:fld>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572000" y="4572000"/>
            <a:ext cx="3352800" cy="2025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10600" cy="4648200"/>
          </a:xfrm>
        </p:spPr>
        <p:txBody>
          <a:bodyPr>
            <a:noAutofit/>
          </a:bodyPr>
          <a:lstStyle/>
          <a:p>
            <a:pPr algn="just">
              <a:lnSpc>
                <a:spcPct val="150000"/>
              </a:lnSpc>
              <a:buNone/>
            </a:pPr>
            <a:r>
              <a:rPr lang="en-US" sz="2400" b="1" dirty="0" smtClean="0">
                <a:solidFill>
                  <a:srgbClr val="FFC000"/>
                </a:solidFill>
                <a:latin typeface="Times New Roman" pitchFamily="18" charset="0"/>
                <a:cs typeface="Times New Roman" pitchFamily="18" charset="0"/>
              </a:rPr>
              <a:t>Condensation of gold foil</a:t>
            </a:r>
            <a:endParaRPr lang="en-US" sz="2400" dirty="0" smtClean="0">
              <a:solidFill>
                <a:srgbClr val="FFC000"/>
              </a:solidFill>
              <a:latin typeface="Times New Roman" pitchFamily="18" charset="0"/>
              <a:cs typeface="Times New Roman" pitchFamily="18" charset="0"/>
            </a:endParaRP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Gold foil has enough toughness even in thin sections.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Because of this it can be easily manipulated in smaller cavity preparations and against preparation bevels.</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One difficulty encountered during its initial placement roll out of material in the undercuts towards the condenser. </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10600" cy="4648200"/>
          </a:xfrm>
        </p:spPr>
        <p:txBody>
          <a:bodyPr>
            <a:noAutofit/>
          </a:bodyPr>
          <a:lstStyle/>
          <a:p>
            <a:pPr algn="just">
              <a:lnSpc>
                <a:spcPct val="150000"/>
              </a:lnSpc>
              <a:buNone/>
            </a:pPr>
            <a:r>
              <a:rPr lang="en-US" sz="2400" b="1" dirty="0" smtClean="0">
                <a:solidFill>
                  <a:srgbClr val="FFC000"/>
                </a:solidFill>
                <a:latin typeface="Times New Roman" pitchFamily="18" charset="0"/>
                <a:cs typeface="Times New Roman" pitchFamily="18" charset="0"/>
              </a:rPr>
              <a:t>Condensation of mat gold</a:t>
            </a:r>
            <a:endParaRPr lang="en-US" sz="2400" dirty="0" smtClean="0">
              <a:solidFill>
                <a:srgbClr val="FFC000"/>
              </a:solidFill>
              <a:latin typeface="Times New Roman" pitchFamily="18" charset="0"/>
              <a:cs typeface="Times New Roman" pitchFamily="18" charset="0"/>
            </a:endParaRP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Mat gold is cut to the shape and size of the cavity and placed on the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/axial walls of the preparation. </a:t>
            </a:r>
          </a:p>
          <a:p>
            <a:pPr lvl="0" algn="just">
              <a:lnSpc>
                <a:spcPct val="150000"/>
              </a:lnSpc>
              <a:buFont typeface="Wingdings" pitchFamily="2" charset="2"/>
              <a:buChar char="Ø"/>
            </a:pPr>
            <a:r>
              <a:rPr lang="en-US" sz="2400" dirty="0" smtClean="0">
                <a:latin typeface="Times New Roman" pitchFamily="18" charset="0"/>
                <a:cs typeface="Times New Roman" pitchFamily="18" charset="0"/>
              </a:rPr>
              <a:t>It condensed against the walls as a gold blanket using two </a:t>
            </a:r>
            <a:r>
              <a:rPr lang="en-US" sz="2400" dirty="0" err="1" smtClean="0">
                <a:latin typeface="Times New Roman" pitchFamily="18" charset="0"/>
                <a:cs typeface="Times New Roman" pitchFamily="18" charset="0"/>
              </a:rPr>
              <a:t>condensers.One</a:t>
            </a:r>
            <a:r>
              <a:rPr lang="en-US" sz="2400" dirty="0" smtClean="0">
                <a:latin typeface="Times New Roman" pitchFamily="18" charset="0"/>
                <a:cs typeface="Times New Roman" pitchFamily="18" charset="0"/>
              </a:rPr>
              <a:t> condenser stabilizes the gold while the other performs condensation.</a:t>
            </a:r>
          </a:p>
          <a:p>
            <a:pPr algn="just">
              <a:lnSpc>
                <a:spcPct val="150000"/>
              </a:lnSpc>
              <a:buFont typeface="Wingdings" pitchFamily="2" charset="2"/>
              <a:buChar char="Ø"/>
            </a:pPr>
            <a:r>
              <a:rPr lang="en-US" sz="2400" dirty="0" smtClean="0">
                <a:latin typeface="Times New Roman" pitchFamily="18" charset="0"/>
                <a:cs typeface="Times New Roman" pitchFamily="18" charset="0"/>
              </a:rPr>
              <a:t>Mat gold is easy to start with because of their loose spongy nature and hence is known as </a:t>
            </a:r>
            <a:r>
              <a:rPr lang="en-US" sz="2400" dirty="0" smtClean="0">
                <a:solidFill>
                  <a:srgbClr val="FFC000"/>
                </a:solidFill>
                <a:latin typeface="Times New Roman" pitchFamily="18" charset="0"/>
                <a:cs typeface="Times New Roman" pitchFamily="18" charset="0"/>
              </a:rPr>
              <a:t>'starter gold'</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915400" cy="4648200"/>
          </a:xfrm>
        </p:spPr>
        <p:txBody>
          <a:bodyPr>
            <a:noAutofit/>
          </a:bodyPr>
          <a:lstStyle/>
          <a:p>
            <a:pPr>
              <a:lnSpc>
                <a:spcPct val="150000"/>
              </a:lnSpc>
              <a:buNone/>
            </a:pPr>
            <a:r>
              <a:rPr lang="en-US" sz="2400" b="1" dirty="0" smtClean="0">
                <a:solidFill>
                  <a:srgbClr val="FFC000"/>
                </a:solidFill>
                <a:latin typeface="Times New Roman" pitchFamily="18" charset="0"/>
                <a:cs typeface="Times New Roman" pitchFamily="18" charset="0"/>
              </a:rPr>
              <a:t>Condensation of powdered gold</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The cavity preparation for powdered gold differs slightly in two ways</a:t>
            </a:r>
          </a:p>
          <a:p>
            <a:pPr marL="419100" indent="663575">
              <a:lnSpc>
                <a:spcPct val="150000"/>
              </a:lnSpc>
              <a:buNone/>
            </a:pPr>
            <a:r>
              <a:rPr lang="en-US" sz="2400" dirty="0" smtClean="0">
                <a:latin typeface="Times New Roman" pitchFamily="18" charset="0"/>
                <a:cs typeface="Times New Roman" pitchFamily="18" charset="0"/>
              </a:rPr>
              <a:t> (1) It does not require sharp line angles and point angles</a:t>
            </a:r>
          </a:p>
          <a:p>
            <a:pPr marL="419100" indent="663575">
              <a:lnSpc>
                <a:spcPct val="150000"/>
              </a:lnSpc>
              <a:buNone/>
            </a:pPr>
            <a:r>
              <a:rPr lang="en-US" sz="2400" dirty="0" smtClean="0">
                <a:latin typeface="Times New Roman" pitchFamily="18" charset="0"/>
                <a:cs typeface="Times New Roman" pitchFamily="18" charset="0"/>
              </a:rPr>
              <a:t> (2) Flares and bevels in the cavity need to be minimized</a:t>
            </a:r>
          </a:p>
          <a:p>
            <a:pPr>
              <a:lnSpc>
                <a:spcPct val="150000"/>
              </a:lnSpc>
              <a:buFont typeface="Wingdings" pitchFamily="2" charset="2"/>
              <a:buChar char="Ø"/>
            </a:pPr>
            <a:r>
              <a:rPr lang="en-US" sz="2400" dirty="0" smtClean="0">
                <a:latin typeface="Times New Roman" pitchFamily="18" charset="0"/>
                <a:cs typeface="Times New Roman" pitchFamily="18" charset="0"/>
              </a:rPr>
              <a:t>These have a distinct clinical advantage during compaction because of their initial spreading quality.</a:t>
            </a: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Condensation/compaction of the direct filling gold</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94</a:t>
            </a:fld>
            <a:endParaRPr lang="en-US" dirty="0"/>
          </a:p>
        </p:txBody>
      </p:sp>
      <p:pic>
        <p:nvPicPr>
          <p:cNvPr id="12290" name="Picture 2"/>
          <p:cNvPicPr>
            <a:picLocks noChangeAspect="1" noChangeArrowheads="1"/>
          </p:cNvPicPr>
          <p:nvPr/>
        </p:nvPicPr>
        <p:blipFill>
          <a:blip r:embed="rId2"/>
          <a:srcRect/>
          <a:stretch>
            <a:fillRect/>
          </a:stretch>
        </p:blipFill>
        <p:spPr bwMode="auto">
          <a:xfrm>
            <a:off x="2895600" y="2819400"/>
            <a:ext cx="3429000" cy="2208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915400" cy="4648200"/>
          </a:xfrm>
        </p:spPr>
        <p:txBody>
          <a:bodyPr>
            <a:noAutofit/>
          </a:bodyPr>
          <a:lstStyle/>
          <a:p>
            <a:pPr>
              <a:buNone/>
            </a:pPr>
            <a:r>
              <a:rPr lang="en-US" sz="2400" dirty="0" smtClean="0">
                <a:solidFill>
                  <a:srgbClr val="FFC000"/>
                </a:solidFill>
                <a:latin typeface="Times New Roman" pitchFamily="18" charset="0"/>
                <a:cs typeface="Times New Roman" pitchFamily="18" charset="0"/>
              </a:rPr>
              <a:t>Burnishing</a:t>
            </a:r>
          </a:p>
          <a:p>
            <a:pPr>
              <a:lnSpc>
                <a:spcPct val="150000"/>
              </a:lnSpc>
              <a:buFont typeface="Wingdings" pitchFamily="2" charset="2"/>
              <a:buChar char="Ø"/>
            </a:pPr>
            <a:r>
              <a:rPr lang="en-US" sz="2400" dirty="0" smtClean="0">
                <a:latin typeface="Times New Roman" pitchFamily="18" charset="0"/>
                <a:cs typeface="Times New Roman" pitchFamily="18" charset="0"/>
              </a:rPr>
              <a:t>The first step in finishing of the gold restoration is burnishing. </a:t>
            </a:r>
          </a:p>
          <a:p>
            <a:pPr algn="just">
              <a:lnSpc>
                <a:spcPct val="150000"/>
              </a:lnSpc>
              <a:buFont typeface="Wingdings" pitchFamily="2" charset="2"/>
              <a:buChar char="Ø"/>
            </a:pPr>
            <a:r>
              <a:rPr lang="en-US" sz="2400" dirty="0" smtClean="0">
                <a:latin typeface="Times New Roman" pitchFamily="18" charset="0"/>
                <a:cs typeface="Times New Roman" pitchFamily="18" charset="0"/>
              </a:rPr>
              <a:t>A specially designed </a:t>
            </a:r>
            <a:r>
              <a:rPr lang="en-US" sz="2400" dirty="0" err="1" smtClean="0">
                <a:latin typeface="Times New Roman" pitchFamily="18" charset="0"/>
                <a:cs typeface="Times New Roman" pitchFamily="18" charset="0"/>
              </a:rPr>
              <a:t>Spratley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burnisher</a:t>
            </a:r>
            <a:r>
              <a:rPr lang="en-US" sz="2400" dirty="0" smtClean="0">
                <a:latin typeface="Times New Roman" pitchFamily="18" charset="0"/>
                <a:cs typeface="Times New Roman" pitchFamily="18" charset="0"/>
              </a:rPr>
              <a:t> is moved with pressure over the restoration to close the void.</a:t>
            </a:r>
          </a:p>
          <a:p>
            <a:pPr>
              <a:buNone/>
            </a:pPr>
            <a:r>
              <a:rPr lang="en-US" sz="2400" dirty="0" smtClean="0">
                <a:solidFill>
                  <a:srgbClr val="FFC000"/>
                </a:solidFill>
                <a:latin typeface="Times New Roman" pitchFamily="18" charset="0"/>
                <a:cs typeface="Times New Roman" pitchFamily="18" charset="0"/>
              </a:rPr>
              <a:t>Contouring</a:t>
            </a:r>
          </a:p>
          <a:p>
            <a:pPr>
              <a:lnSpc>
                <a:spcPct val="150000"/>
              </a:lnSpc>
              <a:buFont typeface="Wingdings" pitchFamily="2" charset="2"/>
              <a:buChar char="Ø"/>
            </a:pPr>
            <a:r>
              <a:rPr lang="en-US" sz="2400" dirty="0" smtClean="0">
                <a:latin typeface="Times New Roman" pitchFamily="18" charset="0"/>
                <a:cs typeface="Times New Roman" pitchFamily="18" charset="0"/>
              </a:rPr>
              <a:t>Since there is excess of restoration built up to allow normal contour, this excess restoration is removed with very sharp knives, files and abrasive stones </a:t>
            </a:r>
          </a:p>
          <a:p>
            <a:pPr>
              <a:lnSpc>
                <a:spcPct val="150000"/>
              </a:lnSpc>
              <a:buFont typeface="Wingdings" pitchFamily="2" charset="2"/>
              <a:buChar char="Ø"/>
            </a:pPr>
            <a:r>
              <a:rPr lang="en-US" sz="2400" dirty="0" smtClean="0">
                <a:latin typeface="Times New Roman" pitchFamily="18" charset="0"/>
                <a:cs typeface="Times New Roman" pitchFamily="18" charset="0"/>
              </a:rPr>
              <a:t>Marginal excess can be removed using gold foil carver</a:t>
            </a: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Finishing of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95</a:t>
            </a:fld>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915400" cy="4648200"/>
          </a:xfrm>
        </p:spPr>
        <p:txBody>
          <a:bodyPr>
            <a:noAutofit/>
          </a:bodyPr>
          <a:lstStyle/>
          <a:p>
            <a:pPr>
              <a:buNone/>
            </a:pPr>
            <a:r>
              <a:rPr lang="en-US" sz="2400" b="1" dirty="0" smtClean="0">
                <a:solidFill>
                  <a:srgbClr val="FFC000"/>
                </a:solidFill>
                <a:latin typeface="Times New Roman" pitchFamily="18" charset="0"/>
                <a:cs typeface="Times New Roman" pitchFamily="18" charset="0"/>
              </a:rPr>
              <a:t>Polishing</a:t>
            </a:r>
            <a:endParaRPr lang="en-US" sz="2400" dirty="0" smtClean="0">
              <a:solidFill>
                <a:srgbClr val="FFC000"/>
              </a:solidFill>
              <a:latin typeface="Times New Roman" pitchFamily="18" charset="0"/>
              <a:cs typeface="Times New Roman" pitchFamily="18" charset="0"/>
            </a:endParaRPr>
          </a:p>
          <a:p>
            <a:pPr>
              <a:lnSpc>
                <a:spcPct val="150000"/>
              </a:lnSpc>
              <a:buFont typeface="Wingdings" pitchFamily="2" charset="2"/>
              <a:buChar char="Ø"/>
            </a:pPr>
            <a:r>
              <a:rPr lang="en-US" sz="2400" dirty="0" smtClean="0">
                <a:latin typeface="Times New Roman" pitchFamily="18" charset="0"/>
                <a:cs typeface="Times New Roman" pitchFamily="18" charset="0"/>
              </a:rPr>
              <a:t>The fine garnet disks and </a:t>
            </a:r>
            <a:r>
              <a:rPr lang="en-US" sz="2400" dirty="0" err="1" smtClean="0">
                <a:latin typeface="Times New Roman" pitchFamily="18" charset="0"/>
                <a:cs typeface="Times New Roman" pitchFamily="18" charset="0"/>
              </a:rPr>
              <a:t>cuttle</a:t>
            </a:r>
            <a:r>
              <a:rPr lang="en-US" sz="2400" dirty="0" smtClean="0">
                <a:latin typeface="Times New Roman" pitchFamily="18" charset="0"/>
                <a:cs typeface="Times New Roman" pitchFamily="18" charset="0"/>
              </a:rPr>
              <a:t> disks are moved from the metal to the tooth for final finishing. </a:t>
            </a:r>
          </a:p>
          <a:p>
            <a:pPr>
              <a:lnSpc>
                <a:spcPct val="150000"/>
              </a:lnSpc>
              <a:buFont typeface="Wingdings" pitchFamily="2" charset="2"/>
              <a:buChar char="Ø"/>
            </a:pPr>
            <a:r>
              <a:rPr lang="en-US" sz="2400" dirty="0" smtClean="0">
                <a:latin typeface="Times New Roman" pitchFamily="18" charset="0"/>
                <a:cs typeface="Times New Roman" pitchFamily="18" charset="0"/>
              </a:rPr>
              <a:t>To prevent the temperature elevation in the restoration, one must use lubricants and air coolants.</a:t>
            </a:r>
          </a:p>
          <a:p>
            <a:pPr>
              <a:lnSpc>
                <a:spcPct val="150000"/>
              </a:lnSpc>
              <a:buFont typeface="Wingdings" pitchFamily="2" charset="2"/>
              <a:buChar char="Ø"/>
            </a:pPr>
            <a:r>
              <a:rPr lang="en-US" sz="2400" dirty="0" smtClean="0">
                <a:latin typeface="Times New Roman" pitchFamily="18" charset="0"/>
                <a:cs typeface="Times New Roman" pitchFamily="18" charset="0"/>
              </a:rPr>
              <a:t>For polishing, silica, pumice or metallic oxide compounds can be used.</a:t>
            </a: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Finishing of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915400" cy="4648200"/>
          </a:xfrm>
        </p:spPr>
        <p:txBody>
          <a:bodyPr>
            <a:noAutofit/>
          </a:bodyPr>
          <a:lstStyle/>
          <a:p>
            <a:pPr>
              <a:lnSpc>
                <a:spcPct val="150000"/>
              </a:lnSpc>
              <a:buNone/>
            </a:pPr>
            <a:r>
              <a:rPr lang="en-US" sz="2400" dirty="0" smtClean="0">
                <a:latin typeface="Times New Roman" pitchFamily="18" charset="0"/>
                <a:cs typeface="Times New Roman" pitchFamily="18" charset="0"/>
              </a:rPr>
              <a:t>Final Burnishing</a:t>
            </a:r>
          </a:p>
          <a:p>
            <a:pPr>
              <a:lnSpc>
                <a:spcPct val="150000"/>
              </a:lnSpc>
              <a:buFont typeface="Wingdings" pitchFamily="2" charset="2"/>
              <a:buChar char="Ø"/>
            </a:pPr>
            <a:r>
              <a:rPr lang="en-US" sz="2400" dirty="0" smtClean="0">
                <a:latin typeface="Times New Roman" pitchFamily="18" charset="0"/>
                <a:cs typeface="Times New Roman" pitchFamily="18" charset="0"/>
              </a:rPr>
              <a:t>Final burnishing is done to make the surface of the restoration shiny smooth free of voids.</a:t>
            </a:r>
          </a:p>
          <a:p>
            <a:pPr>
              <a:lnSpc>
                <a:spcPct val="150000"/>
              </a:lnSpc>
              <a:buNone/>
            </a:pPr>
            <a:endParaRPr lang="en-US" sz="2400" dirty="0" smtClean="0">
              <a:latin typeface="Times New Roman" pitchFamily="18" charset="0"/>
              <a:cs typeface="Times New Roman" pitchFamily="18" charset="0"/>
            </a:endParaRPr>
          </a:p>
          <a:p>
            <a:pPr>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Finishing of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97</a:t>
            </a:fld>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86800" cy="4648200"/>
          </a:xfrm>
        </p:spPr>
        <p:txBody>
          <a:bodyPr>
            <a:noAutofit/>
          </a:bodyPr>
          <a:lstStyle/>
          <a:p>
            <a:pPr algn="just">
              <a:buNone/>
            </a:pPr>
            <a:r>
              <a:rPr lang="en-US" sz="2400" b="1" dirty="0" smtClean="0">
                <a:solidFill>
                  <a:srgbClr val="FFC000"/>
                </a:solidFill>
                <a:latin typeface="Times New Roman" pitchFamily="18" charset="0"/>
                <a:cs typeface="Times New Roman" pitchFamily="18" charset="0"/>
              </a:rPr>
              <a:t>Advantages of finishing and polishing</a:t>
            </a: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r>
              <a:rPr lang="en-US" sz="2400" dirty="0" smtClean="0">
                <a:latin typeface="Times New Roman" pitchFamily="18" charset="0"/>
                <a:cs typeface="Times New Roman" pitchFamily="18" charset="0"/>
              </a:rPr>
              <a:t> Polished restorations do not tarnish or corrode in oral fluids</a:t>
            </a:r>
          </a:p>
          <a:p>
            <a:pPr algn="just">
              <a:lnSpc>
                <a:spcPct val="150000"/>
              </a:lnSpc>
              <a:buFont typeface="Wingdings" pitchFamily="2" charset="2"/>
              <a:buChar char="Ø"/>
            </a:pPr>
            <a:r>
              <a:rPr lang="en-US" sz="2400" dirty="0" smtClean="0">
                <a:latin typeface="Times New Roman" pitchFamily="18" charset="0"/>
                <a:cs typeface="Times New Roman" pitchFamily="18" charset="0"/>
              </a:rPr>
              <a:t>They promote the health of the gingival tissue which is in contact with the restoration</a:t>
            </a:r>
          </a:p>
          <a:p>
            <a:pPr algn="just">
              <a:lnSpc>
                <a:spcPct val="150000"/>
              </a:lnSpc>
              <a:buFont typeface="Wingdings" pitchFamily="2" charset="2"/>
              <a:buChar char="Ø"/>
            </a:pPr>
            <a:r>
              <a:rPr lang="en-US" sz="2400" dirty="0" smtClean="0">
                <a:latin typeface="Times New Roman" pitchFamily="18" charset="0"/>
                <a:cs typeface="Times New Roman" pitchFamily="18" charset="0"/>
              </a:rPr>
              <a:t>Polished restoration minimizes reflection of the light rays and creates a more esthetic and harmonious end result.</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Finishing of restoration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00200"/>
            <a:ext cx="8686800" cy="4648200"/>
          </a:xfrm>
        </p:spPr>
        <p:txBody>
          <a:bodyPr>
            <a:noAutofit/>
          </a:bodyPr>
          <a:lstStyle/>
          <a:p>
            <a:pPr>
              <a:lnSpc>
                <a:spcPct val="150000"/>
              </a:lnSpc>
              <a:buFont typeface="Wingdings" pitchFamily="2" charset="2"/>
              <a:buChar char="Ø"/>
            </a:pPr>
            <a:r>
              <a:rPr lang="en-US" sz="2400" dirty="0" smtClean="0">
                <a:latin typeface="Times New Roman" pitchFamily="18" charset="0"/>
                <a:cs typeface="Times New Roman" pitchFamily="18" charset="0"/>
              </a:rPr>
              <a:t>Direct filling gold still remains one of the most conservative and long lasting restorations in dentistry. Well placed direct gold restorations provide excellent service to patients for life time. </a:t>
            </a:r>
          </a:p>
          <a:p>
            <a:pPr>
              <a:lnSpc>
                <a:spcPct val="150000"/>
              </a:lnSpc>
              <a:buFont typeface="Wingdings" pitchFamily="2" charset="2"/>
              <a:buChar char="Ø"/>
            </a:pPr>
            <a:r>
              <a:rPr lang="en-US" sz="2400" dirty="0" smtClean="0">
                <a:latin typeface="Times New Roman" pitchFamily="18" charset="0"/>
                <a:cs typeface="Times New Roman" pitchFamily="18" charset="0"/>
              </a:rPr>
              <a:t>However the use of this material is on the decline in the present times because of its high cost, lack of technical expertise and the ever increasing demand for esthetic restorations.</a:t>
            </a:r>
          </a:p>
          <a:p>
            <a:pPr>
              <a:lnSpc>
                <a:spcPct val="150000"/>
              </a:lnSpc>
              <a:buNone/>
            </a:pPr>
            <a:r>
              <a:rPr lang="en-US" sz="2400" dirty="0" smtClean="0">
                <a:latin typeface="Times New Roman" pitchFamily="18" charset="0"/>
                <a:cs typeface="Times New Roman" pitchFamily="18" charset="0"/>
              </a:rPr>
              <a:t> </a:t>
            </a:r>
          </a:p>
          <a:p>
            <a:pPr>
              <a:lnSpc>
                <a:spcPct val="150000"/>
              </a:lnSpc>
              <a:buNone/>
            </a:pPr>
            <a:r>
              <a:rPr lang="en-US" sz="2400" dirty="0" smtClean="0">
                <a:latin typeface="Times New Roman" pitchFamily="18" charset="0"/>
                <a:cs typeface="Times New Roman" pitchFamily="18" charset="0"/>
              </a:rPr>
              <a:t> </a:t>
            </a: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None/>
            </a:pPr>
            <a:endParaRPr lang="en-US" sz="2400" dirty="0" smtClean="0">
              <a:latin typeface="Times New Roman" pitchFamily="18" charset="0"/>
              <a:cs typeface="Times New Roman" pitchFamily="18" charset="0"/>
            </a:endParaRPr>
          </a:p>
          <a:p>
            <a:pPr algn="just">
              <a:lnSpc>
                <a:spcPct val="150000"/>
              </a:lnSpc>
              <a:buNone/>
            </a:pPr>
            <a:endParaRPr lang="en-US" sz="2400" dirty="0" smtClean="0">
              <a:solidFill>
                <a:srgbClr val="FFC000"/>
              </a:solidFill>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a:p>
            <a:pPr algn="just">
              <a:lnSpc>
                <a:spcPct val="150000"/>
              </a:lnSpc>
              <a:buFont typeface="Wingdings" pitchFamily="2" charset="2"/>
              <a:buChar char="Ø"/>
            </a:pPr>
            <a:endParaRPr lang="en-US" sz="2400" dirty="0" smtClean="0">
              <a:latin typeface="Times New Roman" pitchFamily="18" charset="0"/>
              <a:cs typeface="Times New Roman" pitchFamily="18" charset="0"/>
            </a:endParaRPr>
          </a:p>
        </p:txBody>
      </p:sp>
      <p:sp>
        <p:nvSpPr>
          <p:cNvPr id="6" name="Title 5"/>
          <p:cNvSpPr>
            <a:spLocks noGrp="1"/>
          </p:cNvSpPr>
          <p:nvPr>
            <p:ph type="title"/>
          </p:nvPr>
        </p:nvSpPr>
        <p:spPr>
          <a:xfrm>
            <a:off x="457200" y="457200"/>
            <a:ext cx="8153400" cy="1143000"/>
          </a:xfrm>
        </p:spPr>
        <p:txBody>
          <a:bodyPr>
            <a:noAutofit/>
          </a:bodyPr>
          <a:lstStyle/>
          <a:p>
            <a:r>
              <a:rPr lang="en-US" sz="3600" dirty="0" smtClean="0">
                <a:solidFill>
                  <a:srgbClr val="FFC000"/>
                </a:solidFill>
                <a:latin typeface="Times New Roman" pitchFamily="18" charset="0"/>
                <a:cs typeface="Times New Roman" pitchFamily="18" charset="0"/>
              </a:rPr>
              <a:t>Conclusion</a:t>
            </a:r>
            <a:br>
              <a:rPr lang="en-US" sz="3600" dirty="0" smtClean="0">
                <a:solidFill>
                  <a:srgbClr val="FFC000"/>
                </a:solidFill>
                <a:latin typeface="Times New Roman" pitchFamily="18" charset="0"/>
                <a:cs typeface="Times New Roman" pitchFamily="18" charset="0"/>
              </a:rPr>
            </a:br>
            <a:endParaRPr lang="en-US" sz="36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2B644A-7D7A-4224-8B7F-8BA38611A949}" type="slidenum">
              <a:rPr lang="en-US" smtClean="0"/>
              <a:pPr/>
              <a:t>99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1570</TotalTime>
  <Words>5504</Words>
  <Application>Microsoft Office PowerPoint</Application>
  <PresentationFormat>On-screen Show (4:3)</PresentationFormat>
  <Paragraphs>638</Paragraphs>
  <Slides>99</Slides>
  <Notes>2</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Technic</vt:lpstr>
      <vt:lpstr>Direct filling gold: cavity design  and compaction methods</vt:lpstr>
      <vt:lpstr>Introduction</vt:lpstr>
      <vt:lpstr>Properties of pure gold </vt:lpstr>
      <vt:lpstr>Properties of pure gold </vt:lpstr>
      <vt:lpstr>Properties of pure gold </vt:lpstr>
      <vt:lpstr>Advantages </vt:lpstr>
      <vt:lpstr>Advantages </vt:lpstr>
      <vt:lpstr>Disadvantages </vt:lpstr>
      <vt:lpstr>Indications </vt:lpstr>
      <vt:lpstr> Indications </vt:lpstr>
      <vt:lpstr> Contraindications </vt:lpstr>
      <vt:lpstr> Contraindications </vt:lpstr>
      <vt:lpstr> Types of direct filling gold  </vt:lpstr>
      <vt:lpstr> Types of direct filling gold  </vt:lpstr>
      <vt:lpstr> Types of direct filling gold  </vt:lpstr>
      <vt:lpstr> Types of direct filling gold  </vt:lpstr>
      <vt:lpstr>Types of direct filling gold  </vt:lpstr>
      <vt:lpstr> Types of direct filling gold  </vt:lpstr>
      <vt:lpstr> Types of direct filling gold  </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Tooth preparation for direct gold restorations</vt:lpstr>
      <vt:lpstr>Degassing and annealing </vt:lpstr>
      <vt:lpstr>Degassing and annealing </vt:lpstr>
      <vt:lpstr>Degassing and annealing </vt:lpstr>
      <vt:lpstr>Degassing and annealing </vt:lpstr>
      <vt:lpstr>Degassing and annealing </vt:lpstr>
      <vt:lpstr>Degassing and annealing </vt:lpstr>
      <vt:lpstr>Steps of direct filling gold restoration </vt:lpstr>
      <vt:lpstr>Steps of direct filling gold restoration </vt:lpstr>
      <vt:lpstr>Steps of direct filling gold restoration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Condensation/compaction of the direct filling gold </vt:lpstr>
      <vt:lpstr>Finishing of restoration </vt:lpstr>
      <vt:lpstr>Finishing of restoration </vt:lpstr>
      <vt:lpstr>Finishing of restoration </vt:lpstr>
      <vt:lpstr>Finishing of restoration </vt:lpstr>
      <vt:lpstr>Conclusion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uppu</dc:creator>
  <cp:lastModifiedBy>Anitha Medam</cp:lastModifiedBy>
  <cp:revision>254</cp:revision>
  <dcterms:created xsi:type="dcterms:W3CDTF">2013-12-05T01:02:40Z</dcterms:created>
  <dcterms:modified xsi:type="dcterms:W3CDTF">2022-04-08T04:54:30Z</dcterms:modified>
</cp:coreProperties>
</file>